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9"/>
  </p:notesMasterIdLst>
  <p:handoutMasterIdLst>
    <p:handoutMasterId r:id="rId30"/>
  </p:handoutMasterIdLst>
  <p:sldIdLst>
    <p:sldId id="522" r:id="rId6"/>
    <p:sldId id="523" r:id="rId7"/>
    <p:sldId id="524" r:id="rId8"/>
    <p:sldId id="525" r:id="rId9"/>
    <p:sldId id="526" r:id="rId10"/>
    <p:sldId id="519" r:id="rId11"/>
    <p:sldId id="518" r:id="rId12"/>
    <p:sldId id="521" r:id="rId13"/>
    <p:sldId id="515" r:id="rId14"/>
    <p:sldId id="527" r:id="rId15"/>
    <p:sldId id="528" r:id="rId16"/>
    <p:sldId id="529" r:id="rId17"/>
    <p:sldId id="530" r:id="rId18"/>
    <p:sldId id="531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00FF"/>
    <a:srgbClr val="D5FFFF"/>
    <a:srgbClr val="CCECFF"/>
    <a:srgbClr val="FFCCFF"/>
    <a:srgbClr val="FFD5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004" autoAdjust="0"/>
  </p:normalViewPr>
  <p:slideViewPr>
    <p:cSldViewPr>
      <p:cViewPr varScale="1">
        <p:scale>
          <a:sx n="69" d="100"/>
          <a:sy n="69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%20and%20Settings\&#1052;.&#1041;&#1086;&#1083;&#1075;&#1086;&#1074;&#1072;\&#1052;&#1086;&#1080;%20&#1076;&#1086;&#1082;&#1091;&#1084;&#1077;&#1085;&#1090;&#1099;\&#1082;&#1086;&#1085;&#1082;&#1091;&#1088;&#1089;&#1099;\&#1069;&#1082;&#1086;&#1085;&#1086;&#1084;&#1080;&#1082;&#1072;\&#1086;&#1090;&#1095;&#1077;&#1090;%20&#1086;%20&#1088;&#1072;&#1073;&#1086;&#1090;&#1077;%20&#1082;&#1086;&#1084;&#1080;&#1090;&#1077;&#1090;&#1072;\&#1076;&#1072;&#1085;&#1085;&#1099;&#1077;%20&#1079;&#1072;%20&#1084;&#1077;&#1089;.%20&#1080;%201%20&#1082;&#1074;.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%20and%20Settings\&#1052;.&#1041;&#1086;&#1083;&#1075;&#1086;&#1074;&#1072;\&#1052;&#1086;&#1080;%20&#1076;&#1086;&#1082;&#1091;&#1084;&#1077;&#1085;&#1090;&#1099;\&#1082;&#1086;&#1085;&#1082;&#1091;&#1088;&#1089;&#1099;\&#1069;&#1082;&#1086;&#1085;&#1086;&#1084;&#1080;&#1082;&#1072;\&#1086;&#1090;&#1095;&#1077;&#1090;%20&#1086;%20&#1088;&#1072;&#1073;&#1086;&#1090;&#1077;%20&#1082;&#1086;&#1084;&#1080;&#1090;&#1077;&#1090;&#1072;\&#1076;&#1072;&#1085;&#1085;&#1099;&#1077;%20&#1079;&#1072;%20&#1084;&#1077;&#1089;.%20&#1080;%201%20&#1082;&#1074;.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umi-reestr5\&#1079;&#1072;&#1082;&#1091;&#1087;&#1082;&#1080;\&#1050;&#1086;&#1087;&#1080;&#1103;%20&#1076;&#1072;&#1085;&#1085;&#1099;&#1077;%20&#1084;&#1072;&#1081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50;&#1086;&#1087;&#1080;&#1103;%20&#1076;&#1072;&#1085;&#1085;&#1099;&#1077;%20&#1084;&#1072;&#1081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50;&#1086;&#1087;&#1080;&#1103;%20&#1076;&#1072;&#1085;&#1085;&#1099;&#1077;%20&#1084;&#1072;&#1081;%202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75;&#1088;&#1072;&#1092;&#1080;&#1082;&#1080;%20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9;&#1077;&#1085;&#1090;&#1103;&#1073;&#1088;&#1100;%202015\&#1075;&#1088;&#1072;&#1092;&#1080;&#1082;&#1080;%202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9;&#1077;&#1085;&#1090;&#1103;&#1073;&#1088;&#1100;%202015\&#1075;&#1088;&#1072;&#1092;&#1080;&#1082;&#1080;%202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&#1076;&#1080;&#1088;&#1077;&#1082;&#1090;&#1086;&#1088;\Desktop\&#1087;&#1086;&#1074;&#1086;&#1083;&#1078;&#1089;&#1082;&#1080;&#1081;\&#1055;&#1088;&#1077;&#1079;&#1077;&#1085;&#1090;&#1072;&#1094;&#1080;&#1080;%20&#1076;&#1083;&#1103;%20&#1043;&#1083;&#1072;&#1074;&#1099;\2016\&#1080;&#1085;&#1092;&#1086;&#1088;&#1084;&#1072;&#1094;&#1080;&#1103;%20%20&#1092;&#1077;&#1074;&#1088;&#1072;&#1083;&#1100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&#1076;&#1080;&#1088;&#1077;&#1082;&#1090;&#1086;&#1088;\Desktop\&#1087;&#1086;&#1074;&#1086;&#1083;&#1078;&#1089;&#1082;&#1080;&#1081;\&#1055;&#1088;&#1077;&#1079;&#1077;&#1085;&#1090;&#1072;&#1094;&#1080;&#1080;%20&#1076;&#1083;&#1103;%20&#1043;&#1083;&#1072;&#1074;&#1099;\2018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kumi-reestr5\&#1079;&#1072;&#1082;&#1091;&#1087;&#1082;&#1080;\&#1050;&#1086;&#1087;&#1080;&#1103;%20&#1076;&#1072;&#1085;&#1085;&#1099;&#1077;%20&#1084;&#1072;&#1081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50;&#1086;&#1087;&#1080;&#1103;%20&#1076;&#1072;&#1085;&#1085;&#1099;&#1077;%20&#1084;&#1072;&#1081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50;&#1086;&#1087;&#1080;&#1103;%20&#1076;&#1072;&#1085;&#1085;&#1099;&#1077;%20&#1084;&#1072;&#1081;%20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0;&#1102;&#1085;&#1100;%202015\&#1075;&#1088;&#1072;&#1092;&#1080;&#1082;&#1080;%20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9;&#1077;&#1085;&#1090;&#1103;&#1073;&#1088;&#1100;%202015\&#1075;&#1088;&#1072;&#1092;&#1080;&#1082;&#1080;%20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.&#1055;&#1086;&#1083;&#1103;&#1082;&#1086;&#1074;&#1072;\Desktop\&#1053;&#1086;&#1074;&#1072;&#1103;%20&#1087;&#1072;&#1087;&#1082;&#1072;\&#1054;&#1090;&#1095;&#1077;&#1090;&#1099;\&#1089;&#1077;&#1085;&#1090;&#1103;&#1073;&#1088;&#1100;%202015\&#1075;&#1088;&#1072;&#1092;&#1080;&#1082;&#1080;%20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1076;&#1080;&#1088;&#1077;&#1082;&#1090;&#1086;&#1088;\Desktop\&#1087;&#1086;&#1074;&#1086;&#1083;&#1078;&#1089;&#1082;&#1080;&#1081;\&#1055;&#1088;&#1077;&#1079;&#1077;&#1085;&#1090;&#1072;&#1094;&#1080;&#1080;%20&#1076;&#1083;&#1103;%20&#1043;&#1083;&#1072;&#1074;&#1099;\2016\&#1080;&#1085;&#1092;&#1086;&#1088;&#1084;&#1072;&#1094;&#1080;&#1103;%20%20&#1092;&#1077;&#1074;&#1088;&#1072;&#1083;&#110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&#1076;&#1080;&#1088;&#1077;&#1082;&#1090;&#1086;&#1088;\Desktop\&#1087;&#1086;&#1074;&#1086;&#1083;&#1078;&#1089;&#1082;&#1080;&#1081;\&#1055;&#1088;&#1077;&#1079;&#1077;&#1085;&#1090;&#1072;&#1094;&#1080;&#1080;%20&#1076;&#1083;&#1103;%20&#1043;&#1083;&#1072;&#1074;&#1099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6644572321041"/>
          <c:y val="4.3650925748102629E-2"/>
          <c:w val="0.85729096871021149"/>
          <c:h val="0.4891172978377718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29848"/>
        <c:axId val="157999400"/>
        <c:axId val="0"/>
      </c:bar3DChart>
      <c:catAx>
        <c:axId val="158129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999400"/>
        <c:crosses val="autoZero"/>
        <c:auto val="1"/>
        <c:lblAlgn val="ctr"/>
        <c:lblOffset val="100"/>
        <c:noMultiLvlLbl val="0"/>
      </c:catAx>
      <c:valAx>
        <c:axId val="1579994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5812984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6644572321041"/>
          <c:y val="4.3650925748102629E-2"/>
          <c:w val="0.85729096871021149"/>
          <c:h val="0.4891172978377718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330192"/>
        <c:axId val="120330584"/>
        <c:axId val="0"/>
      </c:bar3DChart>
      <c:catAx>
        <c:axId val="12033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330584"/>
        <c:crosses val="autoZero"/>
        <c:auto val="1"/>
        <c:lblAlgn val="ctr"/>
        <c:lblOffset val="100"/>
        <c:noMultiLvlLbl val="0"/>
      </c:catAx>
      <c:valAx>
        <c:axId val="1203305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2033019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723673260354648"/>
          <c:w val="1"/>
          <c:h val="0.8215785526809148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296553217443044E-2"/>
          <c:y val="7.5566792096021546E-2"/>
          <c:w val="0.83540689356511455"/>
          <c:h val="0.80313258720486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94839628097349E-2"/>
          <c:y val="2.7327982076065651E-2"/>
          <c:w val="0.98800509027280681"/>
          <c:h val="0.964528534652595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94909727193201E-2"/>
          <c:y val="2.7328058812792277E-2"/>
          <c:w val="0.98800509027280681"/>
          <c:h val="0.964528534652595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060974825673445E-4"/>
          <c:y val="4.9507610346494757E-2"/>
          <c:w val="0.84778192771319072"/>
          <c:h val="0.8178337310493256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обращений</a:t>
            </a:r>
            <a:r>
              <a:rPr 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r>
              <a:rPr 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3035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7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7698850606373"/>
          <c:y val="0.18669208898541789"/>
          <c:w val="0.71996900839811484"/>
          <c:h val="0.639023872151920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723673260354648"/>
          <c:w val="1"/>
          <c:h val="0.8215785526809148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296553217443044E-2"/>
          <c:y val="7.5566792096021546E-2"/>
          <c:w val="0.83540689356511455"/>
          <c:h val="0.80313258720486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94839628097349E-2"/>
          <c:y val="2.7327982076065651E-2"/>
          <c:w val="0.98800509027280681"/>
          <c:h val="0.964528534652595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94909727193201E-2"/>
          <c:y val="2.7328058812792277E-2"/>
          <c:w val="0.98800509027280681"/>
          <c:h val="0.964528534652595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060974825673445E-4"/>
          <c:y val="4.9507610346494757E-2"/>
          <c:w val="0.84778192771319072"/>
          <c:h val="0.8178337310493256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обращений</a:t>
            </a:r>
            <a:r>
              <a:rPr 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r>
              <a:rPr 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3035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7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7698850606373"/>
          <c:y val="0.18669208898541789"/>
          <c:w val="0.71996900839811484"/>
          <c:h val="0.639023872151920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0D0495-C254-42F7-87CD-EB3C15BDEEF5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09AFC8-9BB9-4BC0-BD3E-59EB21722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03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F4881C-1B62-4122-95DE-9C897BE30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5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5B473F-C57A-4898-BD22-B6E1141B7FB3}" type="slidenum">
              <a:rPr lang="ru-RU" altLang="ru-RU" sz="1200" smtClean="0">
                <a:solidFill>
                  <a:srgbClr val="000000"/>
                </a:solidFill>
              </a:rPr>
              <a:pPr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6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06C3963-592E-41BB-93A1-BACB15AE4901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19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2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A63E97F-B6D0-4FD9-8E4A-4A5E4088EAF2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20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1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0043825-D412-426E-A8C7-390DFA12EBFF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7C57573-08C3-4967-BB19-B4866181EB72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14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1978371-BB21-4110-BD6C-2A31F1A0ED57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7EE340-D6C1-46AF-8418-AD0351A52498}" type="slidenum">
              <a:rPr lang="ru-RU" sz="1200"/>
              <a:pPr algn="r"/>
              <a:t>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9621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3941DA-D979-4832-8B50-F1FDB7EC016A}" type="slidenum">
              <a:rPr lang="ru-RU" altLang="ru-RU" sz="1200" smtClean="0">
                <a:solidFill>
                  <a:srgbClr val="000000"/>
                </a:solidFill>
              </a:rPr>
              <a:pPr/>
              <a:t>12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7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B2B837-615C-4C29-BB0E-3B3C409BB515}" type="slidenum">
              <a:rPr lang="ru-RU" altLang="ru-RU" sz="1200" smtClean="0">
                <a:solidFill>
                  <a:srgbClr val="000000"/>
                </a:solidFill>
              </a:rPr>
              <a:pPr/>
              <a:t>13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D1009E-32D6-49EC-A680-3C11C1F86446}" type="slidenum">
              <a:rPr lang="ru-RU" altLang="ru-RU" sz="1200" smtClean="0">
                <a:solidFill>
                  <a:srgbClr val="000000"/>
                </a:solidFill>
              </a:rPr>
              <a:pPr/>
              <a:t>14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241C405-C053-4168-882E-706489DEB422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D98B091-0BC7-48E7-8FD2-C77CBF3DFD90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16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F8F8391-2EBC-4CC8-AF02-00641429E646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0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5" tIns="45489" rIns="90975" bIns="454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F71306D-81FD-4D67-BB6F-E909EDEAA3AD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18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BE94893A-9139-4B0C-B14A-EB267232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94582669-7A93-4A3C-8CE4-9359F02BE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EEF51552-E21C-4043-87A9-8E7856BD0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80016608-6E1F-4509-A55A-97A075B8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E7FE19AA-BBBC-4160-88B0-C5F04B7CD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CE4E-45E4-44C1-B621-EFD5E87A5267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6357-10BE-4B4C-80A4-1BFF2AFF1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10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368F-5530-4849-881C-4076E1ABD69E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3DDE-D10D-4AE5-9397-3A6E208BC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76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9CC4-D330-408B-A70F-3906C05312C8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CEA6-389A-4F2B-8E08-DF290BE27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38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76DB-BA5E-4870-BE07-BB253FE3CD08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F461-231E-40F7-8F79-2F2F7813D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58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6762-2512-4F06-AB0A-17408650854E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1C39-B737-49C1-AAA4-3EAADCCDC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82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4D5D-5E4E-4871-A4DC-18F14DB97463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BF5F-511C-4D6D-910F-24126CF276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48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0A9A9411-D336-4B8F-8A11-1539C682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2B8C-AE71-4B08-99A5-632015B83A21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B8F8-2C19-4F5A-9B0A-51F384FE5E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43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D62E-0AC4-48ED-93D8-CEF7E07824D5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6F2F-70A7-4D35-9973-6C9F20C1D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06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2C34-3D18-4A2E-9FD2-597B59D77769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8FF3-B3AB-43E0-8292-11BAC57498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951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80E0-9608-4B30-BE3D-34223EBAB228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69DD-E48B-492D-9A61-77042EBC1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161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DEA7-AFB1-455B-B3AE-8E3B2BE7F37D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C7C6-0C95-4EF0-BF85-E801531DF5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711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3078-953F-4DC3-A4BB-12D6A3019B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E13-778E-44C5-BDB2-9055609EF9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21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2A4B-222E-4ECC-A606-277ADD9F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1EB1-0C82-4EA1-B0FF-9C5B74FEA0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D783-35E1-4393-8DD1-93586C808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8424-7778-494A-A2D5-3FFE80B4E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621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F67C-59C2-4812-8D70-BA4A73899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1AA2-4C58-4865-89EB-92EA0D38C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031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9569-94BF-4258-9F0A-085A334DCF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E160-9000-473E-A52F-E5E9F0D5A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95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47687F12-CFA7-4E51-AB65-E27272AF9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25FA-9DF6-420B-8A15-BF032D1AFB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DBA0-FDAC-4125-9A5A-13B99168D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272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15CC-A47D-4C1E-AC3A-24413D8365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CC34-A018-43D1-9B5C-BF9957367B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81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4297-470A-4967-BB8D-7FAA8B159E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DB8F-2875-463D-AE29-466C1B414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747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CFBD-3536-49CC-B6F6-059F1BF1A1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ABB9-8AC3-4567-A314-858717AE0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041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7813-7E12-4DEB-9466-B5FB49036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F14C-90AF-4BDC-8A89-8AA167D0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496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E179-7F53-4270-9390-437E00059A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901B-143F-464A-BB25-34548F478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970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FC6E-1C50-4454-BD79-66026BB78926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2C80-E01C-4E6B-877F-66457A625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913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5858-362A-4783-92F4-0A9AC069C673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EEED-E373-4D6C-8DF4-DA855B111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390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9D46-394F-46B7-A640-D8F473F4D0D5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E84-BD6B-4256-8591-9C3307DD4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5307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E350-FB45-4F35-A59C-786E34340950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0817-EE47-46D8-A3C2-B04D6C6A7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6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D0533BFA-88A7-46C8-8F9A-5099B978B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DE6B-9249-48DA-81FB-424A0ABA3A6D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B198-74B6-41EF-9359-305C9A2E2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88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51A2-5857-42F3-9273-356496173166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08B8-970D-474E-B354-6E15CF082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88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ABF3-D72E-4AED-B230-F16A246EE9EF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4105-146C-45FE-8802-2E9B94B9D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302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6DEF-47B9-42D6-BA03-137E262521AA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F242-4E0A-49F4-81B8-40E83722C4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790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ABB-BDED-40BF-BDE4-7EB639AE234B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84C8-067C-463A-BB39-AFDAE12A06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16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BAA1-895B-4520-81E5-40B67CBA0964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64FD-4310-47BF-94DE-849944FA1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851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E216-D6B6-418C-A206-4B4951644F26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E0CD-1C50-4EA6-9E9B-704D29812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581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6D72-297E-46D7-AA35-AD7A53FCD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BB58-0D3C-44E6-A4B6-2751AA83CB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486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C103-0D04-4034-8390-5E46E1866F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EE8B-7E50-4E83-9A66-BD37CF22F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558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83A3-5A48-44F1-A26A-8AEE508CC9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6A1D6-4F8B-46B6-91DE-5A626A9CA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68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42198F7D-E65A-405E-A87A-B37FEDAA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5947-B415-496A-AFAB-09C80B98F4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C124A-1C2A-4A7A-9DED-18A2A88A5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346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97D2-02C0-48B3-A65D-3BCC54ED0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E16A-BC99-4A88-ABFD-2E0885F91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681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0CA3-C550-46A0-8EF3-14439CDE4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CC5D8-E8EC-4541-82A2-2D7D0DD28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894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8594-E591-4D7C-974A-DDEEC2FD1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D8F73-785C-402E-A1A6-7F0C271F2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918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F2F-1598-4C83-B4D7-030FD8AF4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5CB93-4D84-424F-B972-D884C53A29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801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8BE1-A4B9-4F92-95A8-9FA09BDE08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6B61-0561-400A-A7FA-5424E160D2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310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5E93-CAAD-419A-8666-0EC98229D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B5B56-164F-434D-997D-890BA35B82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292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8176-CDD1-48DD-B4F1-5423C78B86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5FE2-D979-4BEB-A22D-DCEEABA5E7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13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A644B0AF-8DC9-4CDD-BBC6-EAF539882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CC17EF88-4315-4BB9-8CC2-DC705A54A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74C99087-F86F-4EF2-83F0-B28E5CFCC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 </a:t>
            </a:r>
            <a:fld id="{D0A9D2FC-1349-4927-8A6A-79463F986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632575"/>
            <a:ext cx="1187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Слайд № </a:t>
            </a:r>
            <a:fld id="{2CEDEC17-F340-4D6D-9D06-68067D1D9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0" y="0"/>
            <a:ext cx="9144000" cy="1125538"/>
            <a:chOff x="0" y="0"/>
            <a:chExt cx="5760" cy="709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5">
              <a:lum bright="-10000" contrast="20000"/>
            </a:blip>
            <a:srcRect t="1128"/>
            <a:stretch>
              <a:fillRect/>
            </a:stretch>
          </p:blipFill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Rectangle 2"/>
            <p:cNvSpPr>
              <a:spLocks noChangeArrowheads="1"/>
            </p:cNvSpPr>
            <p:nvPr userDrawn="1"/>
          </p:nvSpPr>
          <p:spPr bwMode="auto">
            <a:xfrm>
              <a:off x="1882" y="0"/>
              <a:ext cx="3878" cy="61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18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B0281-AD4D-4ED3-91FA-0D5B233C8A29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86EB02-417B-495E-A03D-B9756EEC08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13FEC-1904-4835-84D5-4CD0614A8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6DC976-99E3-4B75-8171-2C544351D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8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4AA8F-FC15-4AC7-9E4D-11B2833E3D67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AB28BF-FDB9-4E38-B15D-FF14667DCF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77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5D476-C6E8-4838-B6C6-410C5645C7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01.08.2018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233141E-C3D8-4E5C-9C19-94AB05F6A04B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‹#›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5" Type="http://schemas.openxmlformats.org/officeDocument/2006/relationships/oleObject" Target="../embeddings/_____Microsoft_Excel_97-20031.xls"/><Relationship Id="rId10" Type="http://schemas.openxmlformats.org/officeDocument/2006/relationships/chart" Target="../charts/chart6.xml"/><Relationship Id="rId4" Type="http://schemas.openxmlformats.org/officeDocument/2006/relationships/image" Target="../media/image12.png"/><Relationship Id="rId9" Type="http://schemas.openxmlformats.org/officeDocument/2006/relationships/chart" Target="../charts/chart5.xml"/><Relationship Id="rId1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3" Type="http://schemas.openxmlformats.org/officeDocument/2006/relationships/image" Target="../media/image5.png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5" Type="http://schemas.openxmlformats.org/officeDocument/2006/relationships/oleObject" Target="../embeddings/_____Microsoft_Excel_97-20032.xls"/><Relationship Id="rId10" Type="http://schemas.openxmlformats.org/officeDocument/2006/relationships/chart" Target="../charts/chart15.xml"/><Relationship Id="rId4" Type="http://schemas.openxmlformats.org/officeDocument/2006/relationships/image" Target="../media/image12.png"/><Relationship Id="rId9" Type="http://schemas.openxmlformats.org/officeDocument/2006/relationships/chart" Target="../charts/chart14.xml"/><Relationship Id="rId1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4" y="1320800"/>
            <a:ext cx="8713787" cy="4554538"/>
          </a:xfrm>
        </p:spPr>
        <p:txBody>
          <a:bodyPr/>
          <a:lstStyle/>
          <a:p>
            <a:pPr>
              <a:defRPr/>
            </a:pP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 в каникулярное время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                    </a:t>
            </a: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250" dirty="0"/>
              <a:t/>
            </a:r>
            <a:br>
              <a:rPr lang="ru-RU" altLang="ru-RU" sz="1250" dirty="0"/>
            </a:br>
            <a:r>
              <a:rPr lang="ru-RU" altLang="ru-RU" sz="1300" dirty="0"/>
              <a:t/>
            </a:r>
            <a:br>
              <a:rPr lang="ru-RU" altLang="ru-RU" sz="1300" dirty="0"/>
            </a:br>
            <a:endParaRPr lang="ru-RU" altLang="ru-RU" sz="1300" dirty="0"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107951" y="1104900"/>
            <a:ext cx="8856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ru-RU" altLang="ru-RU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социального развития и защиты прав несовершеннолетних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22589" y="2028826"/>
          <a:ext cx="6054725" cy="3846513"/>
        </p:xfrm>
        <a:graphic>
          <a:graphicData uri="http://schemas.openxmlformats.org/drawingml/2006/table">
            <a:tbl>
              <a:tblPr/>
              <a:tblGrid>
                <a:gridCol w="6054725"/>
              </a:tblGrid>
              <a:tr h="3846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июль месяц 2018 года: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загородных лагерях (МАУ «ДЦ «Берёзки», ДОЛ «им. Ю.А. Гагарина», ДОЛ «Салют» и СОЛ «Юность») отдохнуло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 июля 2018г.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комиссией по организации отдыха и оздоровления детей осуществлена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плановая проверка учреждений детского отдыха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-ДОЛ «Салют» и ДОЛ «им.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Ю.А.Гагарина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 результатам проверки серьёзных нарушений не выявлено.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6" marR="6860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6" name="Picture 5" descr="IMG_0842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049463"/>
            <a:ext cx="24939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4165600"/>
            <a:ext cx="24606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C:\Documents and Settings\Н.Семенова\Мои документы\Мои рисунки\fon2.png"/>
          <p:cNvPicPr>
            <a:picLocks noChangeAspect="1" noChangeArrowheads="1"/>
          </p:cNvPicPr>
          <p:nvPr/>
        </p:nvPicPr>
        <p:blipFill>
          <a:blip r:embed="rId3" cstate="print"/>
          <a:srcRect r="2868"/>
          <a:stretch>
            <a:fillRect/>
          </a:stretch>
        </p:blipFill>
        <p:spPr bwMode="auto">
          <a:xfrm>
            <a:off x="-1" y="-64612"/>
            <a:ext cx="9177051" cy="154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800"/>
            <a:ext cx="90900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3924300" cy="1358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Управление социальной защиты населения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г.о.Новокуйбышевск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01671" y="2834935"/>
          <a:ext cx="5886654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8" name="Заголовок 9"/>
          <p:cNvSpPr txBox="1">
            <a:spLocks/>
          </p:cNvSpPr>
          <p:nvPr/>
        </p:nvSpPr>
        <p:spPr bwMode="auto">
          <a:xfrm>
            <a:off x="1277938" y="5751513"/>
            <a:ext cx="664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033718" y="2888940"/>
          <a:ext cx="5184576" cy="275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560604" y="3254483"/>
          <a:ext cx="567063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763688" y="2834935"/>
          <a:ext cx="5562618" cy="306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519640" y="2721420"/>
          <a:ext cx="5292588" cy="291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871700" y="2888940"/>
          <a:ext cx="4968552" cy="2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249743" y="2834934"/>
          <a:ext cx="4429664" cy="264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92881" y="2238691"/>
          <a:ext cx="8840391" cy="366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-203742" y="1196752"/>
          <a:ext cx="95845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087" name="Диаграмма 16"/>
          <p:cNvGraphicFramePr>
            <a:graphicFrameLocks/>
          </p:cNvGraphicFramePr>
          <p:nvPr/>
        </p:nvGraphicFramePr>
        <p:xfrm>
          <a:off x="-34925" y="1146175"/>
          <a:ext cx="9229725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15" imgW="9236240" imgH="5773412" progId="Excel.Chart.8">
                  <p:embed/>
                </p:oleObj>
              </mc:Choice>
              <mc:Fallback>
                <p:oleObj name="Диаграмма" r:id="rId15" imgW="9236240" imgH="57734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1146175"/>
                        <a:ext cx="9229725" cy="576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0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C:\Documents and Settings\Н.Семенова\Мои документы\Мои рисунки\fon2.png"/>
          <p:cNvPicPr>
            <a:picLocks noChangeAspect="1" noChangeArrowheads="1"/>
          </p:cNvPicPr>
          <p:nvPr/>
        </p:nvPicPr>
        <p:blipFill>
          <a:blip r:embed="rId3" cstate="print"/>
          <a:srcRect r="2868"/>
          <a:stretch>
            <a:fillRect/>
          </a:stretch>
        </p:blipFill>
        <p:spPr bwMode="auto">
          <a:xfrm>
            <a:off x="-1" y="-64612"/>
            <a:ext cx="9177051" cy="154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800"/>
            <a:ext cx="90900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3924300" cy="1358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Управление социальной защиты населения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г.о.Новокуйбышевск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01671" y="2834935"/>
          <a:ext cx="5886654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02" name="Заголовок 9"/>
          <p:cNvSpPr txBox="1">
            <a:spLocks/>
          </p:cNvSpPr>
          <p:nvPr/>
        </p:nvSpPr>
        <p:spPr bwMode="auto">
          <a:xfrm>
            <a:off x="1277938" y="5751513"/>
            <a:ext cx="6642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033718" y="2888940"/>
          <a:ext cx="5184576" cy="275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560604" y="3254483"/>
          <a:ext cx="567063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763688" y="2834935"/>
          <a:ext cx="5562618" cy="306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519640" y="2721420"/>
          <a:ext cx="5292588" cy="291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871700" y="2888940"/>
          <a:ext cx="4968552" cy="2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249743" y="2834934"/>
          <a:ext cx="4429664" cy="264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92881" y="2238691"/>
          <a:ext cx="8840391" cy="366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-203742" y="1196752"/>
          <a:ext cx="95845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11" name="Диаграмма 18"/>
          <p:cNvGraphicFramePr>
            <a:graphicFrameLocks/>
          </p:cNvGraphicFramePr>
          <p:nvPr/>
        </p:nvGraphicFramePr>
        <p:xfrm>
          <a:off x="123825" y="1433513"/>
          <a:ext cx="895985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15" imgW="8967993" imgH="5364945" progId="Excel.Chart.8">
                  <p:embed/>
                </p:oleObj>
              </mc:Choice>
              <mc:Fallback>
                <p:oleObj name="Диаграмма" r:id="rId15" imgW="8967993" imgH="53649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433513"/>
                        <a:ext cx="8959850" cy="535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628776"/>
            <a:ext cx="8928100" cy="1223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800" b="1">
                <a:solidFill>
                  <a:srgbClr val="003366"/>
                </a:solidFill>
                <a:latin typeface="Arial Narrow" panose="020B0606020202030204" pitchFamily="34" charset="0"/>
              </a:rPr>
              <a:t>Управление опеки и попечительства администрации городского округа Новокуйбышевск Самарской области</a:t>
            </a:r>
            <a:r>
              <a:rPr lang="ru-RU" altLang="ru-RU" sz="2800" b="1">
                <a:solidFill>
                  <a:srgbClr val="003366"/>
                </a:solidFill>
              </a:rPr>
              <a:t/>
            </a:r>
            <a:br>
              <a:rPr lang="ru-RU" altLang="ru-RU" sz="2800" b="1">
                <a:solidFill>
                  <a:srgbClr val="003366"/>
                </a:solidFill>
              </a:rPr>
            </a:br>
            <a:endParaRPr lang="ru-RU" altLang="ru-RU" sz="160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4100" name="Rectangle 27"/>
          <p:cNvSpPr>
            <a:spLocks noChangeArrowheads="1"/>
          </p:cNvSpPr>
          <p:nvPr/>
        </p:nvSpPr>
        <p:spPr bwMode="auto">
          <a:xfrm>
            <a:off x="107950" y="3284538"/>
            <a:ext cx="87137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3213101"/>
            <a:ext cx="30257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671763"/>
            <a:ext cx="2808288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363" y="1844676"/>
            <a:ext cx="8928101" cy="3502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800" b="1">
                <a:solidFill>
                  <a:srgbClr val="003366"/>
                </a:solidFill>
                <a:latin typeface="Arial Narrow" panose="020B0606020202030204" pitchFamily="34" charset="0"/>
              </a:rPr>
              <a:t>Управление опеки и попечительства администрации городского округа Новокуйбышевск Самарской области</a:t>
            </a:r>
            <a:r>
              <a:rPr lang="ru-RU" altLang="ru-RU" sz="2800" b="1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800" b="1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altLang="ru-RU" sz="2000" b="1">
                <a:solidFill>
                  <a:srgbClr val="000000"/>
                </a:solidFill>
              </a:rPr>
              <a:t>НА УЧЕТЕ НА </a:t>
            </a:r>
            <a:r>
              <a:rPr lang="ru-RU" altLang="ru-RU" sz="2800" b="1">
                <a:solidFill>
                  <a:srgbClr val="000000"/>
                </a:solidFill>
              </a:rPr>
              <a:t>01 АВГУСТА 2018 </a:t>
            </a:r>
            <a:r>
              <a:rPr lang="ru-RU" altLang="ru-RU" sz="2000" b="1">
                <a:solidFill>
                  <a:srgbClr val="000000"/>
                </a:solidFill>
              </a:rPr>
              <a:t>ГОДА СОСТОИТ :</a:t>
            </a:r>
            <a:br>
              <a:rPr lang="ru-RU" altLang="ru-RU" sz="2000" b="1">
                <a:solidFill>
                  <a:srgbClr val="000000"/>
                </a:solidFill>
              </a:rPr>
            </a:br>
            <a:r>
              <a:rPr lang="ru-RU" altLang="ru-RU" sz="1600">
                <a:solidFill>
                  <a:srgbClr val="FF0000"/>
                </a:solidFill>
              </a:rPr>
              <a:t>       </a:t>
            </a:r>
            <a:r>
              <a:rPr lang="ru-RU" altLang="ru-RU" sz="2800" b="1">
                <a:solidFill>
                  <a:srgbClr val="000000"/>
                </a:solidFill>
                <a:latin typeface="Arial" panose="020B0604020202020204" pitchFamily="34" charset="0"/>
              </a:rPr>
              <a:t>242</a:t>
            </a:r>
            <a:r>
              <a:rPr lang="ru-RU" altLang="ru-RU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детей-сирот и детей, оставшихся без попечения родителей;</a:t>
            </a: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ru-RU" altLang="ru-RU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совершеннолетних недееспособных граждан</a:t>
            </a:r>
            <a:b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в июле 2018 года в городском округе Новокуйбышевск выявлен </a:t>
            </a:r>
            <a:b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1 ребенок-сирота, причина: одинокая мать умерла.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>
              <a:cs typeface="Arial" panose="020B0604020202020204" pitchFamily="34" charset="0"/>
            </a:endParaRPr>
          </a:p>
        </p:txBody>
      </p:sp>
      <p:sp>
        <p:nvSpPr>
          <p:cNvPr id="4100" name="Rectangle 27"/>
          <p:cNvSpPr>
            <a:spLocks noChangeArrowheads="1"/>
          </p:cNvSpPr>
          <p:nvPr/>
        </p:nvSpPr>
        <p:spPr bwMode="auto">
          <a:xfrm>
            <a:off x="107950" y="3284538"/>
            <a:ext cx="87137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9144000" cy="38163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altLang="ru-RU" sz="2000" b="1">
                <a:cs typeface="Arial" panose="020B0604020202020204" pitchFamily="34" charset="0"/>
              </a:rPr>
              <a:t/>
            </a:r>
            <a:br>
              <a:rPr lang="ru-RU" altLang="ru-RU" sz="2000" b="1">
                <a:cs typeface="Arial" panose="020B0604020202020204" pitchFamily="34" charset="0"/>
              </a:rPr>
            </a:br>
            <a:r>
              <a:rPr lang="ru-RU" altLang="ru-RU" sz="2000" b="1">
                <a:cs typeface="Arial" panose="020B0604020202020204" pitchFamily="34" charset="0"/>
              </a:rPr>
              <a:t/>
            </a:r>
            <a:br>
              <a:rPr lang="ru-RU" altLang="ru-RU" sz="2000" b="1">
                <a:cs typeface="Arial" panose="020B0604020202020204" pitchFamily="34" charset="0"/>
              </a:rPr>
            </a:br>
            <a:r>
              <a:rPr lang="ru-RU" altLang="ru-RU" sz="2000" b="1">
                <a:cs typeface="Arial" panose="020B0604020202020204" pitchFamily="34" charset="0"/>
              </a:rPr>
              <a:t>           </a:t>
            </a:r>
            <a:r>
              <a:rPr lang="ru-RU" altLang="ru-RU" sz="1300"/>
              <a:t/>
            </a:r>
            <a:br>
              <a:rPr lang="ru-RU" altLang="ru-RU" sz="1300"/>
            </a:br>
            <a:endParaRPr lang="ru-RU" altLang="ru-RU" sz="1300"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1650" y="1268413"/>
            <a:ext cx="86423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2400" b="1" dirty="0">
                <a:solidFill>
                  <a:srgbClr val="003366"/>
                </a:solidFill>
              </a:rPr>
              <a:t>Управление опеки и попечительства администрации </a:t>
            </a:r>
          </a:p>
          <a:p>
            <a:pPr>
              <a:spcBef>
                <a:spcPct val="20000"/>
              </a:spcBef>
              <a:defRPr/>
            </a:pPr>
            <a:r>
              <a:rPr lang="ru-RU" altLang="ru-RU" sz="2400" b="1" dirty="0">
                <a:solidFill>
                  <a:srgbClr val="003366"/>
                </a:solidFill>
              </a:rPr>
              <a:t>городского округа Новокуйбышевск Самарской области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5900" y="2933700"/>
          <a:ext cx="8712200" cy="298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00"/>
                <a:gridCol w="2232051"/>
                <a:gridCol w="2088049"/>
              </a:tblGrid>
              <a:tr h="39610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ЗА ИЮЛЬ 2018 Г.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 НАЧАЛА 2018 Г.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  <a:tr h="39610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ПРИНЯТО ЧЕЛОВЕК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212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2291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  <a:tr h="39610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ПРИНЯТО УЧАСТИЕ В СУДАХ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198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  <a:tr h="7008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ПРОВЕДЕНО</a:t>
                      </a:r>
                      <a:r>
                        <a:rPr lang="ru-RU" sz="2000" b="1" baseline="0" dirty="0" smtClean="0"/>
                        <a:t> ОБСЛЕДОВАНИЙ ЖИЛИЩНЫХ УСЛОВИЙ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79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609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  <a:tr h="7008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ПОДГОТОВЛЕНО НОРМАТИВНО-ПРАВОВЫХ</a:t>
                      </a:r>
                      <a:r>
                        <a:rPr lang="ru-RU" sz="2000" b="1" baseline="0" dirty="0" smtClean="0"/>
                        <a:t> АКТОВ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238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  <a:tr h="39610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ВЫДАНО РАЗРЕШЕНИЙ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59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476</a:t>
                      </a:r>
                      <a:endParaRPr lang="ru-RU" sz="2000" b="1" dirty="0"/>
                    </a:p>
                  </a:txBody>
                  <a:tcPr marL="91432" marR="91432" marT="45683" marB="45683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2133601"/>
            <a:ext cx="8642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2400" b="1" i="1" dirty="0">
                <a:solidFill>
                  <a:srgbClr val="003366"/>
                </a:solidFill>
              </a:rPr>
              <a:t>СПЕЦИАЛИСТАМИ УПРАВЛЕНИЯ:</a:t>
            </a:r>
          </a:p>
        </p:txBody>
      </p:sp>
    </p:spTree>
    <p:extLst>
      <p:ext uri="{BB962C8B-B14F-4D97-AF65-F5344CB8AC3E}">
        <p14:creationId xmlns:p14="http://schemas.microsoft.com/office/powerpoint/2010/main" val="34914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3080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111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879117" y="4419863"/>
            <a:ext cx="3168352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ru-RU" sz="8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9" name="Прямоугольник 1"/>
          <p:cNvSpPr>
            <a:spLocks noChangeArrowheads="1"/>
          </p:cNvSpPr>
          <p:nvPr/>
        </p:nvSpPr>
        <p:spPr bwMode="auto">
          <a:xfrm>
            <a:off x="80963" y="1547813"/>
            <a:ext cx="8883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 20 июля по 4 августа в художественной галерее «Виктория»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проходит выставка работ самарской художницы  Ольги  Абраменковой</a:t>
            </a:r>
          </a:p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                       «С привкусом  лета»</a:t>
            </a:r>
          </a:p>
        </p:txBody>
      </p:sp>
      <p:pic>
        <p:nvPicPr>
          <p:cNvPr id="6163" name="Picture 19" descr="C:\Users\О.Щеклеина\Desktop\МОИ ДОКУМЕНТЫ\Пресс-релизы, афиши для СМИ\Информация для Пахомовой на планерку\DWHnpLsgEx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78" y="2286190"/>
            <a:ext cx="2971520" cy="2228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О.Щеклеина\Desktop\МОИ ДОКУМЕНТЫ\Пресс-релизы, афиши для СМИ\Информация для Пахомовой на планерку\eVuEMScwM2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386985"/>
            <a:ext cx="2843808" cy="203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О.Щеклеина\Desktop\МОИ ДОКУМЕНТЫ\Пресс-релизы, афиши для СМИ\Информация для Пахомовой на планерку\wSOjafLQ4E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44525"/>
            <a:ext cx="2337840" cy="194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:\Users\О.Щеклеина\Desktop\МОИ ДОКУМЕНТЫ\Пресс-релизы, афиши для СМИ\Информация для Пахомовой на планерку\S4btXuVPbH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0" y="3140968"/>
            <a:ext cx="2371229" cy="238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C:\Users\О.Щеклеина\Desktop\МОИ ДОКУМЕНТЫ\Пресс-релизы, афиши для СМИ\Информация для Пахомовой на планерку\fG3XLS4JLB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7" y="4798238"/>
            <a:ext cx="3055888" cy="193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Группа 8"/>
          <p:cNvGrpSpPr>
            <a:grpSpLocks/>
          </p:cNvGrpSpPr>
          <p:nvPr/>
        </p:nvGrpSpPr>
        <p:grpSpPr bwMode="auto">
          <a:xfrm flipH="1">
            <a:off x="0" y="5845175"/>
            <a:ext cx="4357688" cy="1000125"/>
            <a:chOff x="4357688" y="5017180"/>
            <a:chExt cx="4786312" cy="1611084"/>
          </a:xfrm>
        </p:grpSpPr>
        <p:pic>
          <p:nvPicPr>
            <p:cNvPr id="4114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4106" name="Группа 9"/>
          <p:cNvGrpSpPr>
            <a:grpSpLocks/>
          </p:cNvGrpSpPr>
          <p:nvPr/>
        </p:nvGrpSpPr>
        <p:grpSpPr bwMode="auto">
          <a:xfrm>
            <a:off x="-53975" y="-7938"/>
            <a:ext cx="9324975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10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4932363" y="2349500"/>
            <a:ext cx="41036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22 августа </a:t>
            </a:r>
            <a:endParaRPr lang="ru-RU" altLang="ru-RU" sz="24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17-00 час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 smtClean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«Символ Родины моей!»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Праздничная </a:t>
            </a:r>
            <a:r>
              <a:rPr lang="ru-RU" altLang="ru-RU" sz="2400" dirty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программа, посвященная  Дню государственного флага Российской Федерации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49350" y="1508125"/>
            <a:ext cx="6753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ЛЕТНЯЯ ПРОГРАММА В ПАРКЕ «ДУБКИ»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117475" y="2373313"/>
            <a:ext cx="4679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19 августа 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18-00 час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«Волшебный мир искусства»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endParaRPr lang="ru-RU" sz="800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Концертная программа творческих коллективов 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ТКК «Дворец культуры»</a:t>
            </a:r>
            <a:endParaRPr lang="ru-RU" altLang="ru-RU" sz="24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Группа 8"/>
          <p:cNvGrpSpPr>
            <a:grpSpLocks/>
          </p:cNvGrpSpPr>
          <p:nvPr/>
        </p:nvGrpSpPr>
        <p:grpSpPr bwMode="auto">
          <a:xfrm flipH="1">
            <a:off x="60325" y="5818188"/>
            <a:ext cx="4357688" cy="1000125"/>
            <a:chOff x="4357688" y="5017180"/>
            <a:chExt cx="4786312" cy="1611084"/>
          </a:xfrm>
        </p:grpSpPr>
        <p:pic>
          <p:nvPicPr>
            <p:cNvPr id="5138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5130" name="Группа 9"/>
          <p:cNvGrpSpPr>
            <a:grpSpLocks/>
          </p:cNvGrpSpPr>
          <p:nvPr/>
        </p:nvGrpSpPr>
        <p:grpSpPr bwMode="auto">
          <a:xfrm>
            <a:off x="-53975" y="-7938"/>
            <a:ext cx="9324975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10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49350" y="1508125"/>
            <a:ext cx="6753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ЛЕТНЯЯ ПРОГРАММА В ПАРКЕ «ДУБКИ»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4332288" y="2349500"/>
            <a:ext cx="4487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26 августа 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20-00 час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Всероссийская акция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Ночь кино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Бесплатный кинопоказ </a:t>
            </a:r>
          </a:p>
          <a:p>
            <a:pPr algn="ctr"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4F81BD">
                    <a:lumMod val="50000"/>
                  </a:srgbClr>
                </a:solidFill>
                <a:cs typeface="Arial" charset="0"/>
              </a:rPr>
              <a:t>российских  кинофильмов </a:t>
            </a:r>
            <a:endParaRPr lang="ru-RU" altLang="ru-RU" sz="2400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135" name="Picture 2" descr="C:\Users\О.Щеклеина\Desktop\МОИ ДОКУМЕНТЫ\Пресс-релизы, афиши для СМИ\Информация для Пахомовой на планерку\tild3166-6365-4762-b761-313465326539__noch_kino_2018_cmy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36838"/>
            <a:ext cx="47132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702550" y="5260975"/>
            <a:ext cx="1500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6153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0111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973513" y="1628775"/>
            <a:ext cx="4919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Проект «Волжские прогулки» </a:t>
            </a:r>
            <a:endParaRPr lang="ru-RU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1879117" y="4419863"/>
            <a:ext cx="3168352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endParaRPr lang="ru-RU" sz="8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3563938" y="2205038"/>
            <a:ext cx="520065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ru-RU" sz="900" b="1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августа, 25 августа, 2 сентября</a:t>
            </a:r>
          </a:p>
          <a:p>
            <a:pPr eaLnBrk="0" hangingPunct="0">
              <a:defRPr/>
            </a:pPr>
            <a:endParaRPr lang="ru-RU" altLang="ru-RU" sz="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300" dirty="0">
                <a:solidFill>
                  <a:srgbClr val="4F81BD">
                    <a:lumMod val="50000"/>
                  </a:srgbClr>
                </a:solidFill>
              </a:rPr>
              <a:t>Экскурсионные прогулки </a:t>
            </a:r>
          </a:p>
          <a:p>
            <a:pPr algn="ctr" eaLnBrk="0" hangingPunct="0">
              <a:defRPr/>
            </a:pPr>
            <a:r>
              <a:rPr lang="ru-RU" sz="2300" dirty="0">
                <a:solidFill>
                  <a:srgbClr val="4F81BD">
                    <a:lumMod val="50000"/>
                  </a:srgbClr>
                </a:solidFill>
              </a:rPr>
              <a:t>до с. Винновка с посещением                 Свято-Богородичного Казанского мужского монастыря</a:t>
            </a:r>
          </a:p>
          <a:p>
            <a:pPr algn="ctr" eaLnBrk="0" hangingPunct="0">
              <a:defRPr/>
            </a:pPr>
            <a:endParaRPr lang="ru-RU" sz="800" dirty="0">
              <a:solidFill>
                <a:srgbClr val="4F81BD">
                  <a:lumMod val="50000"/>
                </a:srgbClr>
              </a:solidFill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</a:t>
            </a:r>
          </a:p>
          <a:p>
            <a:pPr eaLnBrk="0" hangingPunct="0">
              <a:defRPr/>
            </a:pPr>
            <a:endParaRPr lang="ru-RU" altLang="ru-RU" sz="8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300" dirty="0">
                <a:solidFill>
                  <a:srgbClr val="4F81BD">
                    <a:lumMod val="50000"/>
                  </a:srgbClr>
                </a:solidFill>
              </a:rPr>
              <a:t>Экскурсионная прогулка </a:t>
            </a:r>
          </a:p>
          <a:p>
            <a:pPr algn="ctr" eaLnBrk="0" hangingPunct="0">
              <a:defRPr/>
            </a:pPr>
            <a:r>
              <a:rPr lang="ru-RU" sz="2300" dirty="0">
                <a:solidFill>
                  <a:srgbClr val="4F81BD">
                    <a:lumMod val="50000"/>
                  </a:srgbClr>
                </a:solidFill>
              </a:rPr>
              <a:t>до с. Ширяево </a:t>
            </a:r>
            <a:r>
              <a:rPr lang="ru-RU" sz="2300" dirty="0" smtClean="0">
                <a:solidFill>
                  <a:srgbClr val="4F81BD">
                    <a:lumMod val="50000"/>
                  </a:srgbClr>
                </a:solidFill>
              </a:rPr>
              <a:t>с посещением </a:t>
            </a:r>
          </a:p>
          <a:p>
            <a:pPr algn="ctr" eaLnBrk="0" hangingPunct="0">
              <a:defRPr/>
            </a:pPr>
            <a:r>
              <a:rPr lang="ru-RU" sz="2300" dirty="0" smtClean="0">
                <a:solidFill>
                  <a:srgbClr val="4F81BD">
                    <a:lumMod val="50000"/>
                  </a:srgbClr>
                </a:solidFill>
              </a:rPr>
              <a:t>Фестиваля народных традиций «Жигулевская вишня»</a:t>
            </a:r>
            <a:endParaRPr lang="ru-RU" altLang="ru-RU" sz="23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161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547813"/>
            <a:ext cx="35877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068763"/>
            <a:ext cx="356393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7176" name="Группа 9"/>
          <p:cNvGrpSpPr>
            <a:grpSpLocks/>
          </p:cNvGrpSpPr>
          <p:nvPr/>
        </p:nvGrpSpPr>
        <p:grpSpPr bwMode="auto">
          <a:xfrm>
            <a:off x="-85725" y="-122238"/>
            <a:ext cx="9324975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110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17475" y="1241425"/>
            <a:ext cx="9026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ГОРОДА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Праздничные мероприятия 31 августа 2018 года</a:t>
            </a:r>
          </a:p>
          <a:p>
            <a:pPr marL="342900" indent="-342900" eaLnBrk="0" hangingPunct="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Церемония возложения цветов к могилам первостроителей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      11-00 час, Кладбище Городское</a:t>
            </a:r>
          </a:p>
          <a:p>
            <a:pPr marL="342900" indent="-342900" eaLnBrk="0" hangingPunct="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Церемония возложения цветов к бюсту первостроителя И.И. Миронова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     12-00 час, Ул.Миронова</a:t>
            </a:r>
          </a:p>
          <a:p>
            <a:pPr marL="342900" indent="-342900" eaLnBrk="0" hangingPunct="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Торжественное мероприятие, посвященное Дню работников нефтяной и газовой промышленности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     16-00 час, Дворец культуры</a:t>
            </a:r>
            <a:endParaRPr lang="ru-RU" altLang="ru-RU" sz="1800" dirty="0">
              <a:solidFill>
                <a:srgbClr val="1F497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Презентация итогов реализации проекта «Формирование комфортной городской среды и благоустройства  общественных территорий» в Парке «Победа»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1F497D">
                    <a:lumMod val="50000"/>
                  </a:srgbClr>
                </a:solidFill>
                <a:latin typeface="Arial" charset="0"/>
                <a:cs typeface="Arial" charset="0"/>
              </a:rPr>
              <a:t>     18-00 час, Парк «Победа»</a:t>
            </a:r>
          </a:p>
          <a:p>
            <a:pPr marL="342900" indent="-342900" eaLnBrk="0" hangingPunct="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«</a:t>
            </a:r>
            <a:r>
              <a:rPr lang="ru-RU" altLang="ru-RU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НАШ ГОРОД! НАШЕ ВРЕМЯ! НАШЕ БУДУЩЕЕ!»: </a:t>
            </a:r>
            <a:r>
              <a:rPr lang="ru-RU" altLang="ru-RU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торжественное мероприятие, посвященное </a:t>
            </a:r>
            <a:r>
              <a:rPr lang="ru-RU" altLang="ru-RU" sz="2000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66-летию г.о.Новокуйбышевск и Дню </a:t>
            </a:r>
            <a:r>
              <a:rPr lang="ru-RU" altLang="ru-RU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работника нефтяной и газовой промышленности</a:t>
            </a:r>
          </a:p>
          <a:p>
            <a:pPr eaLnBrk="0" hangingPunct="0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   19-00 </a:t>
            </a:r>
            <a:r>
              <a:rPr lang="ru-RU" altLang="ru-RU" sz="1800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час, Стадион «Нефтяник</a:t>
            </a:r>
            <a:r>
              <a:rPr lang="ru-RU" altLang="ru-RU" sz="1800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»</a:t>
            </a:r>
            <a:endParaRPr lang="ru-RU" altLang="ru-RU" sz="1800" dirty="0" smtClean="0">
              <a:solidFill>
                <a:srgbClr val="1F497D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42900" y="465138"/>
            <a:ext cx="8172450" cy="1130301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113" y="2230438"/>
            <a:ext cx="6970712" cy="40370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учет граждан, имеющих трех и более детей и желающих бесплатно приобрести   земельный участок: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июль месяц на учет поставлено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многодетных семей.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01.08.2018г.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очереди значится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многодетных   семей.  </a:t>
            </a: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</a:t>
            </a: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01.08.2018г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осталось </a:t>
            </a: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сформированных земельных участков для дальнейшего распределения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C:\Documents and Settings\Н.Семенова\Мои документы\Мои рисунки\fon2.png"/>
          <p:cNvPicPr>
            <a:picLocks noChangeAspect="1" noChangeArrowheads="1"/>
          </p:cNvPicPr>
          <p:nvPr/>
        </p:nvPicPr>
        <p:blipFill>
          <a:blip r:embed="rId3" cstate="print"/>
          <a:srcRect r="2868"/>
          <a:stretch>
            <a:fillRect/>
          </a:stretch>
        </p:blipFill>
        <p:spPr bwMode="auto">
          <a:xfrm>
            <a:off x="755576" y="433941"/>
            <a:ext cx="8388425" cy="119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6676" y="966789"/>
            <a:ext cx="9077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</a:t>
            </a: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НОВОКУЙБЫШЕВСК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</a:t>
            </a:r>
            <a:r>
              <a:rPr lang="ru-RU" altLang="ru-RU" sz="2000" b="1">
                <a:solidFill>
                  <a:prstClr val="white"/>
                </a:solidFill>
                <a:latin typeface="Times New Roman" panose="02020603050405020304" pitchFamily="18" charset="0"/>
              </a:rPr>
              <a:t>Управление социального развития и защиты прав несовершеннолетних</a:t>
            </a:r>
            <a:endParaRPr lang="ru-RU" altLang="ru-RU" sz="20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825"/>
            <a:ext cx="2268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Группа 8"/>
          <p:cNvGrpSpPr>
            <a:grpSpLocks/>
          </p:cNvGrpSpPr>
          <p:nvPr/>
        </p:nvGrpSpPr>
        <p:grpSpPr bwMode="auto">
          <a:xfrm flipH="1">
            <a:off x="0" y="5794375"/>
            <a:ext cx="4357688" cy="1000125"/>
            <a:chOff x="4357688" y="5017180"/>
            <a:chExt cx="4786312" cy="1611084"/>
          </a:xfrm>
        </p:grpSpPr>
        <p:pic>
          <p:nvPicPr>
            <p:cNvPr id="8210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8202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1441451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11" y="206668"/>
              <a:ext cx="620588" cy="8702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09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131763"/>
            <a:ext cx="5075237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8205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425575"/>
            <a:ext cx="84963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июле трудоустроено: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несовершеннолетних –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чел.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молодежи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возрасте 18-30 лет -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чел. 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400" b="1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2400" b="1" u="sng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Объем финансирования на трудоустройство за июнь месяц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составил (указана расчетная сумма):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320,697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тыс.руб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800" b="1" i="1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несовершеннолетние </a:t>
            </a:r>
          </a:p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9,146 тыс. руб. – </a:t>
            </a:r>
            <a:r>
              <a:rPr lang="ru-RU" sz="2800" b="1" i="1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молодые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люди в возрасте 18-30 лет</a:t>
            </a:r>
          </a:p>
          <a:p>
            <a:pPr algn="ctr" eaLnBrk="0" hangingPunct="0">
              <a:defRPr/>
            </a:pPr>
            <a:endParaRPr lang="ru-RU" sz="2800" b="1" i="1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800" b="1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Группа 8"/>
          <p:cNvGrpSpPr>
            <a:grpSpLocks/>
          </p:cNvGrpSpPr>
          <p:nvPr/>
        </p:nvGrpSpPr>
        <p:grpSpPr bwMode="auto">
          <a:xfrm flipH="1">
            <a:off x="7938" y="5857875"/>
            <a:ext cx="4357687" cy="1000125"/>
            <a:chOff x="4357688" y="5017180"/>
            <a:chExt cx="4786312" cy="1611084"/>
          </a:xfrm>
        </p:grpSpPr>
        <p:pic>
          <p:nvPicPr>
            <p:cNvPr id="9232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9226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1574801"/>
            <a:chOff x="0" y="-138123"/>
            <a:chExt cx="9252111" cy="14287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11" y="207546"/>
              <a:ext cx="620588" cy="8699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Прямоугольник 1"/>
          <p:cNvSpPr>
            <a:spLocks noChangeArrowheads="1"/>
          </p:cNvSpPr>
          <p:nvPr/>
        </p:nvSpPr>
        <p:spPr bwMode="auto">
          <a:xfrm>
            <a:off x="179388" y="2100263"/>
            <a:ext cx="896461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</a:t>
            </a:r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endParaRPr lang="en-US" altLang="ru-RU" sz="24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 семье – </a:t>
            </a:r>
            <a:r>
              <a:rPr lang="ru-RU" altLang="ru-RU" sz="2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доступное </a:t>
            </a:r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на территории </a:t>
            </a:r>
            <a:endParaRPr lang="en-US" altLang="ru-RU" sz="24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altLang="ru-RU" sz="2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Новокуйбышевск»</a:t>
            </a:r>
          </a:p>
          <a:p>
            <a:pPr eaLnBrk="0" hangingPunct="0">
              <a:buFont typeface="Arial" charset="0"/>
              <a:buNone/>
              <a:defRPr/>
            </a:pPr>
            <a:endParaRPr lang="ru-RU" sz="2400" b="1" i="1" u="sng" dirty="0" smtClean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 молодых семьи </a:t>
            </a:r>
            <a:r>
              <a:rPr lang="ru-RU" b="1" dirty="0" smtClean="0">
                <a:solidFill>
                  <a:srgbClr val="1F497D"/>
                </a:solidFill>
                <a:cs typeface="Arial" panose="020B0604020202020204" pitchFamily="34" charset="0"/>
              </a:rPr>
              <a:t>включено в программу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5 молодых семей </a:t>
            </a:r>
            <a:r>
              <a:rPr lang="ru-RU" b="1" dirty="0" smtClean="0">
                <a:solidFill>
                  <a:srgbClr val="1F497D"/>
                </a:solidFill>
                <a:cs typeface="Arial" panose="020B0604020202020204" pitchFamily="34" charset="0"/>
              </a:rPr>
              <a:t>реализовали сертификаты </a:t>
            </a:r>
          </a:p>
          <a:p>
            <a:pPr algn="ctr" eaLnBrk="0" hangingPunct="0">
              <a:buFont typeface="Arial" charset="0"/>
              <a:buNone/>
              <a:defRPr/>
            </a:pPr>
            <a:endParaRPr lang="ru-RU" sz="2400" b="1" i="1" dirty="0" smtClean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endParaRPr lang="ru-RU" sz="2400" dirty="0" smtClean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</p:spTree>
    <p:extLst>
      <p:ext uri="{BB962C8B-B14F-4D97-AF65-F5344CB8AC3E}">
        <p14:creationId xmlns:p14="http://schemas.microsoft.com/office/powerpoint/2010/main" val="16602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10247" name="Группа 9"/>
          <p:cNvGrpSpPr>
            <a:grpSpLocks/>
          </p:cNvGrpSpPr>
          <p:nvPr/>
        </p:nvGrpSpPr>
        <p:grpSpPr bwMode="auto">
          <a:xfrm>
            <a:off x="-90488" y="-25400"/>
            <a:ext cx="9715501" cy="4318000"/>
            <a:chOff x="-155791" y="-1537833"/>
            <a:chExt cx="9639127" cy="3486837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5791" y="-153783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339" y="-1341698"/>
              <a:ext cx="620558" cy="8691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59" name="Прямоугольник 22"/>
            <p:cNvSpPr>
              <a:spLocks noChangeArrowheads="1"/>
            </p:cNvSpPr>
            <p:nvPr/>
          </p:nvSpPr>
          <p:spPr bwMode="auto">
            <a:xfrm>
              <a:off x="339336" y="1491804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838" y="163513"/>
            <a:ext cx="3875087" cy="117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10250" name="Прямоугольник 1"/>
          <p:cNvSpPr>
            <a:spLocks noChangeArrowheads="1"/>
          </p:cNvSpPr>
          <p:nvPr/>
        </p:nvSpPr>
        <p:spPr bwMode="auto">
          <a:xfrm>
            <a:off x="8893175" y="23574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206" name="Прямоугольник 1"/>
          <p:cNvSpPr>
            <a:spLocks noChangeArrowheads="1"/>
          </p:cNvSpPr>
          <p:nvPr/>
        </p:nvSpPr>
        <p:spPr bwMode="auto">
          <a:xfrm>
            <a:off x="22225" y="1884363"/>
            <a:ext cx="88709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26 июля – 4 августа</a:t>
            </a: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 территории Самарской области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проходит молодежный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форум Приволжского федерального округа «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iВолга-2018» </a:t>
            </a: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состав делегации </a:t>
            </a:r>
            <a:r>
              <a:rPr lang="ru-RU" sz="2000" b="1" i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г.о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Новокуйбышевск на форума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вошло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16 человек</a:t>
            </a: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2400" b="1" i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2800" b="1" i="1" u="sng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5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432175"/>
            <a:ext cx="784701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34288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4" name="Группа 8"/>
          <p:cNvGrpSpPr>
            <a:grpSpLocks/>
          </p:cNvGrpSpPr>
          <p:nvPr/>
        </p:nvGrpSpPr>
        <p:grpSpPr bwMode="auto">
          <a:xfrm flipH="1">
            <a:off x="-7938" y="5857875"/>
            <a:ext cx="4357688" cy="1000125"/>
            <a:chOff x="4357688" y="5017180"/>
            <a:chExt cx="4786312" cy="1611084"/>
          </a:xfrm>
        </p:grpSpPr>
        <p:pic>
          <p:nvPicPr>
            <p:cNvPr id="1025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8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87325" y="1281113"/>
            <a:ext cx="8883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25 августа</a:t>
            </a:r>
          </a:p>
          <a:p>
            <a:pPr algn="ctr" eaLnBrk="0" hangingPunct="0">
              <a:buFont typeface="Arial" charset="0"/>
              <a:buNone/>
              <a:defRPr/>
            </a:pPr>
            <a:r>
              <a:rPr lang="en-US" sz="2000" b="1" i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VI</a:t>
            </a:r>
            <a:r>
              <a:rPr lang="en-US" sz="2000" b="1" i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I</a:t>
            </a:r>
            <a:r>
              <a:rPr lang="en-US" sz="2000" b="1" i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I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 областная молодежная выставка «Технопарк 2018» в рамках празднования Дня молодежи на территории </a:t>
            </a:r>
            <a:r>
              <a:rPr lang="ru-RU" sz="2000" b="1" i="1" dirty="0" err="1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г.о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. Новокуйбышевск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</a:br>
            <a:endParaRPr lang="ru-RU" sz="1600" dirty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1267" name="Picture 12" descr="C:\Documents and Settings\Н.Семенова\Рабочий стол\tita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4732"/>
          <a:stretch>
            <a:fillRect/>
          </a:stretch>
        </p:blipFill>
        <p:spPr bwMode="auto">
          <a:xfrm>
            <a:off x="7643813" y="5287963"/>
            <a:ext cx="1500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Группа 8"/>
          <p:cNvGrpSpPr>
            <a:grpSpLocks/>
          </p:cNvGrpSpPr>
          <p:nvPr/>
        </p:nvGrpSpPr>
        <p:grpSpPr bwMode="auto">
          <a:xfrm flipH="1">
            <a:off x="0" y="5857875"/>
            <a:ext cx="4357688" cy="1000125"/>
            <a:chOff x="4357688" y="5017180"/>
            <a:chExt cx="4786312" cy="1611084"/>
          </a:xfrm>
        </p:grpSpPr>
        <p:pic>
          <p:nvPicPr>
            <p:cNvPr id="11284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65" b="24323"/>
            <a:stretch>
              <a:fillRect/>
            </a:stretch>
          </p:blipFill>
          <p:spPr bwMode="auto">
            <a:xfrm>
              <a:off x="5429289" y="5017180"/>
              <a:ext cx="3714711" cy="16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5" descr="C:\Documents and Settings\Н.Семенова\Мои документы\Мои рисунки\ljv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07" b="33627"/>
            <a:stretch>
              <a:fillRect/>
            </a:stretch>
          </p:blipFill>
          <p:spPr bwMode="auto">
            <a:xfrm>
              <a:off x="4357688" y="5214947"/>
              <a:ext cx="1500198" cy="141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Новокуйбышевск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611188" y="87313"/>
            <a:ext cx="6661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Автодороги  </a:t>
            </a:r>
          </a:p>
          <a:p>
            <a:pPr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4572000" y="-3490799"/>
            <a:ext cx="72000" cy="907200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grpSp>
        <p:nvGrpSpPr>
          <p:cNvPr id="11275" name="Группа 9"/>
          <p:cNvGrpSpPr>
            <a:grpSpLocks/>
          </p:cNvGrpSpPr>
          <p:nvPr/>
        </p:nvGrpSpPr>
        <p:grpSpPr bwMode="auto">
          <a:xfrm>
            <a:off x="-90488" y="-26988"/>
            <a:ext cx="9324976" cy="1901826"/>
            <a:chOff x="0" y="-138123"/>
            <a:chExt cx="9252111" cy="1885961"/>
          </a:xfrm>
        </p:grpSpPr>
        <p:pic>
          <p:nvPicPr>
            <p:cNvPr id="21" name="Picture 47" descr="C:\Documents and Settings\Н.Семенова\Мои документы\Мои рисунки\5\v5_fon_ou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138123"/>
              <a:ext cx="9252111" cy="1428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5" descr="C:\Documents and Settings\Н.Семенова\Мои документы\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11" y="206640"/>
              <a:ext cx="620588" cy="8705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283" name="Прямоугольник 22"/>
            <p:cNvSpPr>
              <a:spLocks noChangeArrowheads="1"/>
            </p:cNvSpPr>
            <p:nvPr/>
          </p:nvSpPr>
          <p:spPr bwMode="auto">
            <a:xfrm>
              <a:off x="0" y="1290638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246063" y="15875"/>
            <a:ext cx="4187826" cy="111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275" y="106363"/>
            <a:ext cx="4649788" cy="111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культуры, молодежной политики и туризма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238" y="3446463"/>
            <a:ext cx="4103687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В программе: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Автовыставка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Дрифт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такси, </a:t>
            </a:r>
            <a:r>
              <a:rPr lang="ru-RU" sz="20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дрифт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мото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шоу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Соревнования по современным танцам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Триал 4х4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Интерактивные площадки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Концертная программа и пр.</a:t>
            </a:r>
          </a:p>
        </p:txBody>
      </p:sp>
      <p:pic>
        <p:nvPicPr>
          <p:cNvPr id="11279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75200"/>
            <a:ext cx="32131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92375"/>
            <a:ext cx="33432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913" y="1989138"/>
            <a:ext cx="5554662" cy="39608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переданных  администрацией городского  округа   полномочий о создании условий для обеспечения отдельных категорий граждан услугами бытового обслуживания и определении категорий граждан, имеющих право на получение талонов на помыв в общих отделениях бань (п. Маяк, п. Шмидта, п. Семеновка, п. Океан, д. Малое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Томылово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Горки)</a:t>
            </a:r>
          </a:p>
          <a:p>
            <a:pPr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июль  2018 г.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получили –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ч.</a:t>
            </a:r>
          </a:p>
          <a:p>
            <a:pPr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талонов на помыв гражданам проживающим в г. Новокуйбышевск  являющимся неработающими пенсионерами, вышедшими на пенсию по старости.  </a:t>
            </a:r>
          </a:p>
          <a:p>
            <a:pPr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июль  2018 г.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получили – 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 ч.</a:t>
            </a:r>
          </a:p>
          <a:p>
            <a:pPr>
              <a:defRPr/>
            </a:pPr>
            <a:endParaRPr lang="ru-RU" sz="1900" dirty="0"/>
          </a:p>
          <a:p>
            <a:pPr>
              <a:defRPr/>
            </a:pPr>
            <a:endParaRPr lang="ru-RU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9525" y="1416050"/>
            <a:ext cx="9036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prstClr val="white"/>
                </a:solidFill>
                <a:latin typeface="Times New Roman" panose="02020603050405020304" pitchFamily="18" charset="0"/>
              </a:rPr>
              <a:t>Управление социального развития и защиты прав несовершеннолетних</a:t>
            </a:r>
            <a:endParaRPr lang="ru-RU" altLang="ru-RU" sz="210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endParaRPr lang="ru-RU" altLang="ru-RU" sz="21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325"/>
            <a:ext cx="3492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3" y="4219576"/>
            <a:ext cx="8958262" cy="2017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переданных  администрацией городского  округа   полномочий по обеспечению работников бюджетных организаций, нуждающихся по медицинским показаниям в санаторно-курортном лечении.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июле  2018 г. путевку на санаторно-курортное лечение получил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сентябрь, октябрь получены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путевки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(Автотранспортник -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Красная Глинка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80964" y="1282701"/>
            <a:ext cx="892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2000" b="1">
                <a:solidFill>
                  <a:prstClr val="white"/>
                </a:solidFill>
                <a:latin typeface="Times New Roman" panose="02020603050405020304" pitchFamily="18" charset="0"/>
              </a:rPr>
              <a:t>Управление социального развития и защиты прав несовершеннолетних</a:t>
            </a:r>
            <a:endParaRPr lang="ru-RU" altLang="ru-RU" sz="200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prstClr val="white"/>
                </a:solidFill>
                <a:latin typeface="Times New Roman" panose="02020603050405020304" pitchFamily="18" charset="0"/>
              </a:rPr>
              <a:t>                                                 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     </a:t>
            </a:r>
            <a:endParaRPr lang="ru-RU" altLang="ru-RU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1773239"/>
            <a:ext cx="568801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268414"/>
            <a:ext cx="8928100" cy="650875"/>
          </a:xfrm>
        </p:spPr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Управление 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</a:rPr>
              <a:t>социального</a:t>
            </a: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 развития и защиты прав несовершеннолетних</a:t>
            </a:r>
            <a:endParaRPr lang="ru-RU" altLang="ru-RU" sz="2000"/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 flipV="1">
            <a:off x="900113" y="2049464"/>
            <a:ext cx="5472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endParaRPr lang="ru-RU" altLang="ru-RU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3794125"/>
            <a:ext cx="8928100" cy="2446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        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В июле месяце на базе образовательных учреждений, приближенным к  микрорайонам  проведены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встреч медицинских работников с жителями города в рамках проекта «Новое качество медицины» в свете  «Здорового образа жизни». </a:t>
            </a:r>
          </a:p>
          <a:p>
            <a:pPr algn="just" eaLnBrk="0" hangingPunct="0">
              <a:lnSpc>
                <a:spcPct val="110000"/>
              </a:lnSpc>
              <a:defRPr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       В рамках взаимодействия по  подготовке избирательной кампании по  выборам Губернатора проводятся встречи в ЛПУ города  с  медицинскими работниками по графику.</a:t>
            </a:r>
          </a:p>
        </p:txBody>
      </p:sp>
      <p:pic>
        <p:nvPicPr>
          <p:cNvPr id="9221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7851"/>
            <a:ext cx="4081462" cy="1946275"/>
          </a:xfrm>
        </p:spPr>
      </p:pic>
      <p:pic>
        <p:nvPicPr>
          <p:cNvPr id="9222" name="preview-image" descr="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4" y="1847851"/>
            <a:ext cx="44275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9EDFF"/>
              </a:gs>
            </a:gsLst>
            <a:path path="rect">
              <a:fillToRect l="50000" t="50000" r="50000" b="50000"/>
            </a:path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43188" y="142875"/>
            <a:ext cx="6500812" cy="9810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endParaRPr lang="ru-RU" sz="2800" b="1" i="1">
              <a:solidFill>
                <a:srgbClr val="FF0000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643188" y="0"/>
            <a:ext cx="6500812" cy="9810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ДОСТИЖЕНИЯ (июль)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42844" y="1214422"/>
            <a:ext cx="88583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0066"/>
                </a:solidFill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</a:rPr>
              <a:t>Студент </a:t>
            </a:r>
            <a:r>
              <a:rPr lang="ru-RU" sz="2400" b="1" dirty="0" err="1" smtClean="0">
                <a:solidFill>
                  <a:srgbClr val="000099"/>
                </a:solidFill>
              </a:rPr>
              <a:t>Новокуйбышевского</a:t>
            </a:r>
            <a:r>
              <a:rPr lang="ru-RU" sz="2400" b="1" dirty="0" smtClean="0">
                <a:solidFill>
                  <a:srgbClr val="000099"/>
                </a:solidFill>
              </a:rPr>
              <a:t> гуманитарно-технологического колледжа  </a:t>
            </a:r>
            <a:r>
              <a:rPr lang="ru-RU" sz="2400" b="1" dirty="0" smtClean="0">
                <a:solidFill>
                  <a:srgbClr val="FF0000"/>
                </a:solidFill>
              </a:rPr>
              <a:t>Афанасьев Герман </a:t>
            </a:r>
            <a:r>
              <a:rPr lang="ru-RU" sz="2400" b="1" dirty="0" smtClean="0">
                <a:solidFill>
                  <a:srgbClr val="000099"/>
                </a:solidFill>
              </a:rPr>
              <a:t>вошел в расширенный состав национальной сборной по компетенции «Поварское дело»,  которая начнет  подготовку к участию в международном  этапе   </a:t>
            </a:r>
            <a:r>
              <a:rPr lang="ru-RU" sz="2400" b="1" dirty="0" err="1" smtClean="0">
                <a:solidFill>
                  <a:srgbClr val="000099"/>
                </a:solidFill>
              </a:rPr>
              <a:t>WorldSkills</a:t>
            </a:r>
            <a:r>
              <a:rPr lang="ru-RU" sz="2400" b="1" dirty="0" smtClean="0">
                <a:solidFill>
                  <a:srgbClr val="000099"/>
                </a:solidFill>
              </a:rPr>
              <a:t>.  Впервые представитель Самарской области по данному направлению достигает таких побед. Отбор проходил с 21 по 23 июля на базе Специализированного Центра Компетенций “</a:t>
            </a:r>
            <a:r>
              <a:rPr lang="ru-RU" sz="2400" b="1" dirty="0" err="1" smtClean="0">
                <a:solidFill>
                  <a:srgbClr val="000099"/>
                </a:solidFill>
              </a:rPr>
              <a:t>Новокуйбышевского</a:t>
            </a:r>
            <a:r>
              <a:rPr lang="ru-RU" sz="2400" b="1" dirty="0" smtClean="0">
                <a:solidFill>
                  <a:srgbClr val="000099"/>
                </a:solidFill>
              </a:rPr>
              <a:t> гуманитарно-технологического колледжа”. Теперь Герман получит уникальнейшую возможность обучаться в лучших центрах подготовки и на выездных тренировках. </a:t>
            </a:r>
          </a:p>
          <a:p>
            <a:pPr algn="just"/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9EDFF"/>
              </a:gs>
            </a:gsLst>
            <a:path path="rect">
              <a:fillToRect l="50000" t="50000" r="50000" b="50000"/>
            </a:path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059113" y="0"/>
            <a:ext cx="5473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Мероприятия Поволжского управления 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23850" y="2852738"/>
            <a:ext cx="835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 </a:t>
            </a:r>
            <a:r>
              <a:rPr lang="ru-RU" b="1"/>
              <a:t>    </a:t>
            </a:r>
            <a:endParaRPr lang="ru-RU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95288" y="3068638"/>
            <a:ext cx="835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95288" y="1412875"/>
            <a:ext cx="820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500034" y="5000636"/>
            <a:ext cx="820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428736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66"/>
                </a:solidFill>
              </a:rPr>
              <a:t>	Продолжается приемная кампания в учреждениях среднего профессионального образования: на 1 августа в </a:t>
            </a:r>
            <a:r>
              <a:rPr lang="ru-RU" sz="2400" b="1" dirty="0" smtClean="0">
                <a:solidFill>
                  <a:srgbClr val="FF0000"/>
                </a:solidFill>
              </a:rPr>
              <a:t>Новокуйбышевском нефтехимическом техникуме</a:t>
            </a:r>
            <a:r>
              <a:rPr lang="ru-RU" sz="2400" b="1" dirty="0" smtClean="0">
                <a:solidFill>
                  <a:srgbClr val="000066"/>
                </a:solidFill>
              </a:rPr>
              <a:t> на </a:t>
            </a:r>
            <a:r>
              <a:rPr lang="ru-RU" sz="2400" b="1" dirty="0" smtClean="0">
                <a:solidFill>
                  <a:srgbClr val="FF0000"/>
                </a:solidFill>
              </a:rPr>
              <a:t>275</a:t>
            </a:r>
            <a:r>
              <a:rPr lang="ru-RU" sz="2400" b="1" dirty="0" smtClean="0">
                <a:solidFill>
                  <a:srgbClr val="000066"/>
                </a:solidFill>
              </a:rPr>
              <a:t> бюджетных мест подано </a:t>
            </a:r>
            <a:r>
              <a:rPr lang="ru-RU" sz="2400" b="1" dirty="0" smtClean="0">
                <a:solidFill>
                  <a:srgbClr val="FF0000"/>
                </a:solidFill>
              </a:rPr>
              <a:t>343 заявления</a:t>
            </a:r>
            <a:r>
              <a:rPr lang="ru-RU" sz="2400" b="1" dirty="0" smtClean="0">
                <a:solidFill>
                  <a:srgbClr val="000066"/>
                </a:solidFill>
              </a:rPr>
              <a:t>; 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</a:rPr>
              <a:t>в Новокуйбышевском гуманитарно-технологическом колледже на </a:t>
            </a:r>
            <a:r>
              <a:rPr lang="ru-RU" sz="2400" b="1" dirty="0" smtClean="0">
                <a:solidFill>
                  <a:srgbClr val="FF0000"/>
                </a:solidFill>
              </a:rPr>
              <a:t>175</a:t>
            </a:r>
            <a:r>
              <a:rPr lang="ru-RU" sz="2400" b="1" dirty="0" smtClean="0">
                <a:solidFill>
                  <a:srgbClr val="000066"/>
                </a:solidFill>
              </a:rPr>
              <a:t> бюджетных мест очного отделения подано </a:t>
            </a:r>
            <a:r>
              <a:rPr lang="ru-RU" sz="2400" b="1" dirty="0" smtClean="0">
                <a:solidFill>
                  <a:srgbClr val="FF0000"/>
                </a:solidFill>
              </a:rPr>
              <a:t>210</a:t>
            </a:r>
            <a:r>
              <a:rPr lang="ru-RU" sz="2400" b="1" dirty="0" smtClean="0">
                <a:solidFill>
                  <a:srgbClr val="000066"/>
                </a:solidFill>
              </a:rPr>
              <a:t> заявлений. Вакантные  места есть в группе по новой профессии – Социальный работник. 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</a:rPr>
              <a:t>На заочном отделении  - места по специальности Дошкольное образование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9144000" cy="571501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9EDFF"/>
              </a:gs>
            </a:gsLst>
            <a:path path="rect">
              <a:fillToRect l="50000" t="50000" r="50000" b="50000"/>
            </a:path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059113" y="0"/>
            <a:ext cx="5473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Мероприятия Поволжского управления 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23850" y="2852738"/>
            <a:ext cx="8351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 </a:t>
            </a:r>
            <a:r>
              <a:rPr lang="ru-RU" b="1"/>
              <a:t>    </a:t>
            </a:r>
            <a:endParaRPr lang="ru-RU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95288" y="3068638"/>
            <a:ext cx="8353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95288" y="1412875"/>
            <a:ext cx="820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500034" y="5000636"/>
            <a:ext cx="820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4287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428736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</a:rPr>
              <a:t>	</a:t>
            </a:r>
            <a:r>
              <a:rPr lang="ru-RU" sz="2400" b="1" dirty="0" smtClean="0">
                <a:solidFill>
                  <a:srgbClr val="000066"/>
                </a:solidFill>
              </a:rPr>
              <a:t>Начала работу межведомственная комиссия по приемке образовательных учреждений к новому учебному году.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 1 по 3 августа </a:t>
            </a:r>
            <a:r>
              <a:rPr lang="ru-RU" sz="2400" b="1" dirty="0" smtClean="0">
                <a:solidFill>
                  <a:srgbClr val="000066"/>
                </a:solidFill>
              </a:rPr>
              <a:t>члены комиссии оценят степень готовности </a:t>
            </a:r>
            <a:r>
              <a:rPr lang="ru-RU" sz="2400" b="1" dirty="0" smtClean="0">
                <a:solidFill>
                  <a:srgbClr val="FF0000"/>
                </a:solidFill>
              </a:rPr>
              <a:t>детских садов</a:t>
            </a:r>
            <a:r>
              <a:rPr lang="ru-RU" sz="2400" b="1" dirty="0" smtClean="0">
                <a:solidFill>
                  <a:srgbClr val="000066"/>
                </a:solidFill>
              </a:rPr>
              <a:t>; </a:t>
            </a:r>
            <a:r>
              <a:rPr lang="ru-RU" sz="2400" b="1" dirty="0" smtClean="0">
                <a:solidFill>
                  <a:srgbClr val="FF0000"/>
                </a:solidFill>
              </a:rPr>
              <a:t>с 6 по 8 августа </a:t>
            </a:r>
            <a:r>
              <a:rPr lang="ru-RU" sz="2400" b="1" dirty="0" smtClean="0">
                <a:solidFill>
                  <a:srgbClr val="000066"/>
                </a:solidFill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общеобразовательных учреждений и учреждений среднего профессионального образования.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42984"/>
            <a:ext cx="9144000" cy="6145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9EDFF"/>
              </a:gs>
            </a:gsLst>
            <a:path path="rect">
              <a:fillToRect l="50000" t="50000" r="50000" b="50000"/>
            </a:path>
          </a:gra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0" y="1196975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/>
          </a:p>
          <a:p>
            <a:pPr algn="just"/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771775" y="142875"/>
            <a:ext cx="6372225" cy="9810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Мероприятия Поволжского управления </a:t>
            </a:r>
            <a:r>
              <a:rPr lang="ru-RU" sz="3200" b="1" i="1" dirty="0" smtClean="0">
                <a:solidFill>
                  <a:srgbClr val="FF0000"/>
                </a:solidFill>
              </a:rPr>
              <a:t>(АНОНС)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468313" y="1484313"/>
            <a:ext cx="792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500034" y="3429000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642910" y="5143512"/>
            <a:ext cx="7920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66"/>
                </a:solidFill>
              </a:rPr>
              <a:t>	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428736"/>
            <a:ext cx="87868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16 августа в Самарском театре оперы и балета </a:t>
            </a:r>
            <a:r>
              <a:rPr lang="ru-RU" sz="2000" b="1" dirty="0" smtClean="0">
                <a:solidFill>
                  <a:srgbClr val="000099"/>
                </a:solidFill>
              </a:rPr>
              <a:t>планируется проведение </a:t>
            </a:r>
            <a:r>
              <a:rPr lang="ru-RU" sz="2000" b="1" dirty="0" smtClean="0">
                <a:solidFill>
                  <a:srgbClr val="FF0000"/>
                </a:solidFill>
              </a:rPr>
              <a:t>областной конференции работников образования</a:t>
            </a:r>
            <a:r>
              <a:rPr lang="ru-RU" sz="2000" b="1" dirty="0" smtClean="0">
                <a:solidFill>
                  <a:srgbClr val="000099"/>
                </a:solidFill>
              </a:rPr>
              <a:t> с участием </a:t>
            </a:r>
            <a:r>
              <a:rPr lang="ru-RU" sz="2000" b="1" dirty="0" err="1" smtClean="0">
                <a:solidFill>
                  <a:srgbClr val="000099"/>
                </a:solidFill>
              </a:rPr>
              <a:t>врио</a:t>
            </a:r>
            <a:r>
              <a:rPr lang="ru-RU" sz="2000" b="1" dirty="0" smtClean="0">
                <a:solidFill>
                  <a:srgbClr val="000099"/>
                </a:solidFill>
              </a:rPr>
              <a:t> Губернатора Самарской области Д.И.Азарова, глав муниципальных образований, руководителей школ, ветеранов педагогического труда, молодых специалистов, представителей родительской общественности.</a:t>
            </a:r>
          </a:p>
          <a:p>
            <a:pPr algn="just"/>
            <a:endParaRPr lang="ru-RU" sz="20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28 августа</a:t>
            </a:r>
            <a:r>
              <a:rPr lang="ru-RU" sz="2000" b="1" dirty="0" smtClean="0">
                <a:solidFill>
                  <a:srgbClr val="000099"/>
                </a:solidFill>
              </a:rPr>
              <a:t> на базе </a:t>
            </a:r>
            <a:r>
              <a:rPr lang="ru-RU" sz="2000" b="1" dirty="0" err="1" smtClean="0">
                <a:solidFill>
                  <a:srgbClr val="000099"/>
                </a:solidFill>
              </a:rPr>
              <a:t>Новокуйбышевского</a:t>
            </a:r>
            <a:r>
              <a:rPr lang="ru-RU" sz="2000" b="1" dirty="0" smtClean="0">
                <a:solidFill>
                  <a:srgbClr val="000099"/>
                </a:solidFill>
              </a:rPr>
              <a:t> ресурсного центра пройдет традиционная территориальная </a:t>
            </a:r>
            <a:r>
              <a:rPr lang="ru-RU" sz="2000" b="1" dirty="0" smtClean="0">
                <a:solidFill>
                  <a:srgbClr val="FF0000"/>
                </a:solidFill>
              </a:rPr>
              <a:t>Ярмарка образовательных ресурсов, </a:t>
            </a:r>
            <a:r>
              <a:rPr lang="ru-RU" sz="2000" b="1" dirty="0" smtClean="0">
                <a:solidFill>
                  <a:srgbClr val="000099"/>
                </a:solidFill>
              </a:rPr>
              <a:t>в рамках которой педагоги округа делятся со своими коллегами опытом своей работы и новыми идеями.</a:t>
            </a:r>
          </a:p>
          <a:p>
            <a:pPr algn="just"/>
            <a:endParaRPr lang="ru-RU" sz="2000" b="1" dirty="0" smtClean="0">
              <a:solidFill>
                <a:srgbClr val="000099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29 августа </a:t>
            </a:r>
            <a:r>
              <a:rPr lang="ru-RU" sz="2000" b="1" dirty="0" smtClean="0">
                <a:solidFill>
                  <a:srgbClr val="000099"/>
                </a:solidFill>
              </a:rPr>
              <a:t>будут подведены итоги работы и поставлены задачи на новый учебный год в рамках </a:t>
            </a:r>
            <a:r>
              <a:rPr lang="ru-RU" sz="2000" b="1" dirty="0" smtClean="0">
                <a:solidFill>
                  <a:srgbClr val="FF0000"/>
                </a:solidFill>
              </a:rPr>
              <a:t>территориального августовского совещания работников образования Поволжского образовательного округа.</a:t>
            </a:r>
          </a:p>
          <a:p>
            <a:pPr algn="just"/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9525">
          <a:solidFill>
            <a:schemeClr val="bg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BC1414"/>
          </a:solidFill>
          <a:round/>
          <a:headEnd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11121</TotalTime>
  <Words>977</Words>
  <Application>Microsoft Office PowerPoint</Application>
  <PresentationFormat>Экран (4:3)</PresentationFormat>
  <Paragraphs>243</Paragraphs>
  <Slides>23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Wingdings</vt:lpstr>
      <vt:lpstr>Оформление по умолчанию</vt:lpstr>
      <vt:lpstr>2_Тема Office</vt:lpstr>
      <vt:lpstr>Тема Office</vt:lpstr>
      <vt:lpstr>3_Тема Office</vt:lpstr>
      <vt:lpstr>1_Тема Office</vt:lpstr>
      <vt:lpstr>Диаграмма</vt:lpstr>
      <vt:lpstr>   Организация отдыха и оздоровления детей в каникулярное время                                          </vt:lpstr>
      <vt:lpstr>Презентация PowerPoint</vt:lpstr>
      <vt:lpstr>Презентация PowerPoint</vt:lpstr>
      <vt:lpstr>Презентация PowerPoint</vt:lpstr>
      <vt:lpstr>Управление социального развития и защиты прав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социальной защиты населения  г.о.Новокуйбышевск</vt:lpstr>
      <vt:lpstr>Управление социальной защиты населения  г.о.Новокуйбышевск</vt:lpstr>
      <vt:lpstr>Управление опеки и попечительства администрации городского округа Новокуйбышевск Самарской области </vt:lpstr>
      <vt:lpstr>Управление опеки и попечительства администрации городского округа Новокуйбышевск Самарской области НА УЧЕТЕ НА 01 АВГУСТА 2018 ГОДА СОСТОИТ :        242 детей-сирот и детей, оставшихся без попечения родителей;  126  совершеннолетних недееспособных граждан  в июле 2018 года в городском округе Новокуйбышевск выявлен  1 ребенок-сирота, причина: одинокая мать умерла.  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Минэкономразвития Сам.обл.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BULGAKOV</dc:creator>
  <cp:lastModifiedBy>Васильев В.В.</cp:lastModifiedBy>
  <cp:revision>1067</cp:revision>
  <cp:lastPrinted>2015-02-04T14:38:51Z</cp:lastPrinted>
  <dcterms:created xsi:type="dcterms:W3CDTF">2011-04-20T06:41:13Z</dcterms:created>
  <dcterms:modified xsi:type="dcterms:W3CDTF">2018-08-01T13:24:59Z</dcterms:modified>
</cp:coreProperties>
</file>