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09" r:id="rId2"/>
    <p:sldId id="422" r:id="rId3"/>
    <p:sldId id="438" r:id="rId4"/>
    <p:sldId id="425" r:id="rId5"/>
    <p:sldId id="435" r:id="rId6"/>
    <p:sldId id="440" r:id="rId7"/>
    <p:sldId id="442" r:id="rId8"/>
    <p:sldId id="434" r:id="rId9"/>
    <p:sldId id="444" r:id="rId10"/>
    <p:sldId id="431" r:id="rId11"/>
    <p:sldId id="428" r:id="rId1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EAA"/>
    <a:srgbClr val="CC0099"/>
    <a:srgbClr val="F1241F"/>
    <a:srgbClr val="339966"/>
    <a:srgbClr val="EA9B26"/>
    <a:srgbClr val="EDE31B"/>
    <a:srgbClr val="FFFFFF"/>
    <a:srgbClr val="B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7" autoAdjust="0"/>
    <p:restoredTop sz="93258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657" tIns="45830" rIns="91657" bIns="4583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657" tIns="45830" rIns="91657" bIns="4583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E37AEB-C53D-4FE7-A166-A043673CB720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7" tIns="45830" rIns="91657" bIns="4583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657" tIns="45830" rIns="91657" bIns="4583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657" tIns="45830" rIns="91657" bIns="4583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657" tIns="45830" rIns="91657" bIns="458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3DB5A49-E7D5-477D-A3BF-1D7174413C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66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/>
            <a:fld id="{63CE19A2-5628-4D78-923D-25167BDADD2C}" type="slidenum">
              <a:rPr lang="ru-RU" altLang="ru-RU">
                <a:latin typeface="Arial" charset="0"/>
              </a:rPr>
              <a:pPr eaLnBrk="0" hangingPunct="0"/>
              <a:t>1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2" tIns="45833" rIns="91662" bIns="45833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77F31C4-658E-454D-84AD-39D3F0A932DC}" type="slidenum">
              <a:rPr lang="ru-RU" altLang="ru-RU" sz="1200"/>
              <a:pPr algn="r" eaLnBrk="1" hangingPunct="1"/>
              <a:t>10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/>
            <a:fld id="{D2792911-2457-4B68-BF7D-B90BD356AC9C}" type="slidenum">
              <a:rPr lang="ru-RU" altLang="ru-RU">
                <a:latin typeface="Arial" charset="0"/>
              </a:rPr>
              <a:pPr eaLnBrk="0" hangingPunct="0"/>
              <a:t>11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2" tIns="45833" rIns="91662" bIns="45833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598A3C42-21DD-48B0-BD80-FF3CAE046185}" type="slidenum">
              <a:rPr lang="ru-RU" altLang="ru-RU" sz="1200"/>
              <a:pPr algn="r" eaLnBrk="1" hangingPunct="1"/>
              <a:t>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2" tIns="45833" rIns="91662" bIns="45833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DBE0238F-9283-40F9-8B06-B1ED23E1EA66}" type="slidenum">
              <a:rPr lang="ru-RU" altLang="ru-RU" sz="1200"/>
              <a:pPr algn="r" eaLnBrk="1" hangingPunct="1"/>
              <a:t>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2" tIns="45833" rIns="91662" bIns="45833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CC3E1E6A-A39A-4F6A-A623-0E68BD8E59EF}" type="slidenum">
              <a:rPr lang="ru-RU" altLang="ru-RU" sz="1200"/>
              <a:pPr algn="r" eaLnBrk="1" hangingPunct="1"/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2" tIns="45833" rIns="91662" bIns="45833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0BA91E82-79CF-411D-A38D-8297505D0A39}" type="slidenum">
              <a:rPr lang="ru-RU" altLang="ru-RU" sz="1200"/>
              <a:pPr algn="r" eaLnBrk="1" hangingPunct="1"/>
              <a:t>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2" tIns="45833" rIns="91662" bIns="45833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9ABD1205-2826-48EC-9C63-290A9F825FA5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2" tIns="45833" rIns="91662" bIns="45833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05E43FD4-05B4-4B34-8342-D6183108AEC4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2" tIns="45833" rIns="91662" bIns="45833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D150313B-6578-404A-841F-DE2B9EEA4227}" type="slidenum">
              <a:rPr lang="ru-RU" altLang="ru-RU" sz="1200"/>
              <a:pPr algn="r" eaLnBrk="1" hangingPunct="1"/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2" tIns="45833" rIns="91662" bIns="45833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561080C4-A624-401A-A1DC-510F848146EF}" type="slidenum">
              <a:rPr lang="ru-RU" altLang="ru-RU" sz="1200"/>
              <a:pPr algn="r" eaLnBrk="1" hangingPunct="1"/>
              <a:t>9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A117D-6B66-4C8D-95C7-B8B099D97CC4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75C8B-474E-4844-BE12-845C094DA0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72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511A-1F02-4B3F-B575-CF23DA9C56A0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98167-00E4-4273-9F55-5D8B131FF8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82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80E7-49C6-4205-9BC9-BB7A6514AE56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DE4DD-5196-4B94-9EA3-CEE69F573E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97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4527-4D89-488D-A366-6AC8972E30E3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5DED-0DBD-4A70-B223-603F2D03BF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70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7101B-6B9D-4A44-A446-082B58E03150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3491C-85E6-4BD4-B6BF-AEBAA2DB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443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7EFC-6FC4-4239-9A24-E3ED73E78EF8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E6E52-5BE0-4411-A5B7-22A3249CD7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33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F033-52ED-46AE-83A8-0441385DAB60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3DF85-39A5-40E5-ABFB-FF99D65C51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890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6D9A-BB69-4730-B04C-B1F5BEE6B4FF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51F01-8859-4D6F-8D0E-D053B1E7E1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19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28B8-5336-49D0-ACD7-C704A54D8EC1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974D9-5CC5-40C5-9CA7-CEA09BE021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0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AE6E9-17B7-49BB-8FFA-3BE7B148C475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EE59B-4300-408A-9AC8-C3508C73B4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9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9B84-77B9-4BBA-87D0-A578A2191CAF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373A9-CF50-4FCD-8188-4CC4C019C8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85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DBB46-7146-4C9B-A60D-9813BBDDEFCA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61BE4DE-06C3-4BE1-8387-94C05F1686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oleObject" Target="../embeddings/Microsoft_Excel_Chart1.xls"/><Relationship Id="rId4" Type="http://schemas.openxmlformats.org/officeDocument/2006/relationships/image" Target="../media/image1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oleObject" Target="../embeddings/Microsoft_Excel_Chart2.xls"/><Relationship Id="rId4" Type="http://schemas.openxmlformats.org/officeDocument/2006/relationships/image" Target="../media/image1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oleObject" Target="../embeddings/Microsoft_Excel_Chart3.xls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oleObject" Target="../embeddings/Microsoft_Excel_Chart4.xls"/><Relationship Id="rId4" Type="http://schemas.openxmlformats.org/officeDocument/2006/relationships/image" Target="../media/image1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Microsoft_Excel_Chart6.xls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Chart5.xls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Microsoft_Excel_Chart8.xls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oleObject" Target="../embeddings/Microsoft_Excel_Chart7.xls"/><Relationship Id="rId4" Type="http://schemas.openxmlformats.org/officeDocument/2006/relationships/image" Target="../media/image7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jpeg"/><Relationship Id="rId12" Type="http://schemas.openxmlformats.org/officeDocument/2006/relationships/oleObject" Target="../embeddings/Microsoft_Excel_Char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Microsoft_Excel_Chart11.xls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oleObject" Target="../embeddings/Microsoft_Excel_Chart10.xls"/><Relationship Id="rId4" Type="http://schemas.openxmlformats.org/officeDocument/2006/relationships/image" Target="../media/image1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6CA2~1\AppData\Local\Temp\notes211D2B\~8286151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8247" t="26099" b="8954"/>
          <a:stretch/>
        </p:blipFill>
        <p:spPr bwMode="auto">
          <a:xfrm>
            <a:off x="-108520" y="3176834"/>
            <a:ext cx="9323990" cy="3780558"/>
          </a:xfrm>
          <a:prstGeom prst="rect">
            <a:avLst/>
          </a:prstGeom>
          <a:noFill/>
          <a:effectLst>
            <a:softEdge rad="254000"/>
          </a:effectLst>
          <a:extLst/>
        </p:spPr>
      </p:pic>
      <p:pic>
        <p:nvPicPr>
          <p:cNvPr id="1029" name="Picture 5" descr="C:\Documents and Settings\Н.Семенова\Мои документы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142875"/>
            <a:ext cx="708025" cy="928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C:\Documents and Settings\Н.Семенова\Мои документы\Мои рисунки\fon2a.png"/>
          <p:cNvPicPr>
            <a:picLocks noChangeAspect="1" noChangeArrowheads="1"/>
          </p:cNvPicPr>
          <p:nvPr/>
        </p:nvPicPr>
        <p:blipFill>
          <a:blip r:embed="rId7" cstate="print"/>
          <a:srcRect l="-449" r="3563"/>
          <a:stretch>
            <a:fillRect/>
          </a:stretch>
        </p:blipFill>
        <p:spPr bwMode="auto">
          <a:xfrm>
            <a:off x="-108520" y="-57526"/>
            <a:ext cx="9283605" cy="147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C:\Documents and Settings\Н.Семенова\Мои документы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142875"/>
            <a:ext cx="1033462" cy="1357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438400"/>
            <a:ext cx="77231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alt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Отчет за июнь 2018 г.</a:t>
            </a:r>
          </a:p>
        </p:txBody>
      </p:sp>
      <p:sp>
        <p:nvSpPr>
          <p:cNvPr id="3081" name="TextBox 1"/>
          <p:cNvSpPr txBox="1">
            <a:spLocks noChangeArrowheads="1"/>
          </p:cNvSpPr>
          <p:nvPr/>
        </p:nvSpPr>
        <p:spPr bwMode="auto">
          <a:xfrm>
            <a:off x="4529138" y="3187700"/>
            <a:ext cx="45370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Докладчик: Заместитель главы-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руководитель аппарата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С.В. Брусенцов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41275" y="106363"/>
            <a:ext cx="4187825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8"/>
          <p:cNvGrpSpPr>
            <a:grpSpLocks/>
          </p:cNvGrpSpPr>
          <p:nvPr/>
        </p:nvGrpSpPr>
        <p:grpSpPr bwMode="auto">
          <a:xfrm flipH="1">
            <a:off x="0" y="5892800"/>
            <a:ext cx="4357688" cy="1000125"/>
            <a:chOff x="4357688" y="5017180"/>
            <a:chExt cx="4786312" cy="1611084"/>
          </a:xfrm>
        </p:grpSpPr>
        <p:pic>
          <p:nvPicPr>
            <p:cNvPr id="21525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0638"/>
            <a:ext cx="9024937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" name="Диаграмма 5"/>
          <p:cNvGraphicFramePr>
            <a:graphicFrameLocks/>
          </p:cNvGraphicFramePr>
          <p:nvPr/>
        </p:nvGraphicFramePr>
        <p:xfrm>
          <a:off x="809625" y="2179638"/>
          <a:ext cx="8818563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Диаграмма" r:id="rId7" imgW="8827773" imgH="4182218" progId="Excel.Chart.8">
                  <p:embed/>
                </p:oleObj>
              </mc:Choice>
              <mc:Fallback>
                <p:oleObj name="Диаграмма" r:id="rId7" imgW="8827773" imgH="4182218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179638"/>
                        <a:ext cx="8818563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1516" name="Группа 9"/>
          <p:cNvGrpSpPr>
            <a:grpSpLocks/>
          </p:cNvGrpSpPr>
          <p:nvPr/>
        </p:nvGrpSpPr>
        <p:grpSpPr bwMode="auto">
          <a:xfrm>
            <a:off x="-90488" y="-26988"/>
            <a:ext cx="9324976" cy="2079626"/>
            <a:chOff x="0" y="-138123"/>
            <a:chExt cx="9252111" cy="18859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0111" y="207397"/>
              <a:ext cx="620588" cy="86955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524" name="Прямоугольник 22"/>
            <p:cNvSpPr>
              <a:spLocks noChangeArrowheads="1"/>
            </p:cNvSpPr>
            <p:nvPr/>
          </p:nvSpPr>
          <p:spPr bwMode="auto">
            <a:xfrm>
              <a:off x="0" y="1290638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7462838" y="908050"/>
            <a:ext cx="1708150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altLang="ru-RU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altLang="ru-RU" sz="2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8338" y="193675"/>
            <a:ext cx="4335462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Обращения, поступившие в МФЦ г.о. Новокуйбышевск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июнь 2018г.</a:t>
            </a:r>
          </a:p>
        </p:txBody>
      </p:sp>
      <p:sp>
        <p:nvSpPr>
          <p:cNvPr id="8209" name="Прямоугольник 3"/>
          <p:cNvSpPr>
            <a:spLocks noChangeArrowheads="1"/>
          </p:cNvSpPr>
          <p:nvPr/>
        </p:nvSpPr>
        <p:spPr bwMode="auto">
          <a:xfrm>
            <a:off x="61913" y="1571625"/>
            <a:ext cx="8867775" cy="1292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latin typeface="+mj-lt"/>
              </a:rPr>
              <a:t>      За июнь 2018г. поступило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         5 478 обращений  из них:   </a:t>
            </a:r>
            <a:r>
              <a:rPr lang="ru-RU" altLang="ru-RU" sz="2000" dirty="0" smtClean="0">
                <a:latin typeface="+mj-lt"/>
              </a:rPr>
              <a:t>- государственных услуг </a:t>
            </a:r>
            <a:r>
              <a:rPr lang="ru-RU" altLang="ru-RU" sz="2000" b="1" dirty="0" smtClean="0">
                <a:latin typeface="+mj-lt"/>
              </a:rPr>
              <a:t>– 4 096;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                                                             </a:t>
            </a:r>
            <a:r>
              <a:rPr lang="ru-RU" altLang="ru-RU" sz="2000" dirty="0" smtClean="0">
                <a:latin typeface="+mj-lt"/>
              </a:rPr>
              <a:t>- муниципальных услуг</a:t>
            </a:r>
            <a:r>
              <a:rPr lang="ru-RU" altLang="ru-RU" sz="2000" b="1" dirty="0" smtClean="0">
                <a:latin typeface="+mj-lt"/>
              </a:rPr>
              <a:t> – 216.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ru-RU" altLang="ru-RU" sz="1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219700" y="1728788"/>
            <a:ext cx="36004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dirty="0"/>
              <a:t>     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6CA2~1\AppData\Local\Temp\notes211D2B\~8286151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8247" t="26099" b="8954"/>
          <a:stretch/>
        </p:blipFill>
        <p:spPr bwMode="auto">
          <a:xfrm>
            <a:off x="-108520" y="3176834"/>
            <a:ext cx="9323990" cy="3780558"/>
          </a:xfrm>
          <a:prstGeom prst="rect">
            <a:avLst/>
          </a:prstGeom>
          <a:noFill/>
          <a:effectLst>
            <a:softEdge rad="254000"/>
          </a:effectLst>
          <a:extLst/>
        </p:spPr>
      </p:pic>
      <p:pic>
        <p:nvPicPr>
          <p:cNvPr id="1029" name="Picture 5" descr="C:\Documents and Settings\Н.Семенова\Мои документы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142875"/>
            <a:ext cx="708025" cy="928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C:\Documents and Settings\Н.Семенова\Мои документы\Мои рисунки\fon2a.png"/>
          <p:cNvPicPr>
            <a:picLocks noChangeAspect="1" noChangeArrowheads="1"/>
          </p:cNvPicPr>
          <p:nvPr/>
        </p:nvPicPr>
        <p:blipFill>
          <a:blip r:embed="rId7" cstate="print"/>
          <a:srcRect l="-449" r="3563"/>
          <a:stretch>
            <a:fillRect/>
          </a:stretch>
        </p:blipFill>
        <p:spPr bwMode="auto">
          <a:xfrm>
            <a:off x="-108520" y="-57526"/>
            <a:ext cx="9283605" cy="147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C:\Documents and Settings\Н.Семенова\Мои документы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142875"/>
            <a:ext cx="1033462" cy="1357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-41275" y="106363"/>
            <a:ext cx="4187825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4963" y="2190750"/>
            <a:ext cx="3817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</a:t>
            </a:r>
          </a:p>
          <a:p>
            <a:pPr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59875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Группа 8"/>
          <p:cNvGrpSpPr>
            <a:grpSpLocks/>
          </p:cNvGrpSpPr>
          <p:nvPr/>
        </p:nvGrpSpPr>
        <p:grpSpPr bwMode="auto">
          <a:xfrm flipH="1">
            <a:off x="0" y="5857875"/>
            <a:ext cx="4357688" cy="1000125"/>
            <a:chOff x="4357688" y="5017180"/>
            <a:chExt cx="4786312" cy="1611084"/>
          </a:xfrm>
        </p:grpSpPr>
        <p:pic>
          <p:nvPicPr>
            <p:cNvPr id="5140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5131" name="Группа 9"/>
          <p:cNvGrpSpPr>
            <a:grpSpLocks/>
          </p:cNvGrpSpPr>
          <p:nvPr/>
        </p:nvGrpSpPr>
        <p:grpSpPr bwMode="auto">
          <a:xfrm>
            <a:off x="-109538" y="-31750"/>
            <a:ext cx="9324976" cy="2079625"/>
            <a:chOff x="0" y="-138123"/>
            <a:chExt cx="9252111" cy="18859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0111" y="207397"/>
              <a:ext cx="620588" cy="8695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39" name="Прямоугольник 22"/>
            <p:cNvSpPr>
              <a:spLocks noChangeArrowheads="1"/>
            </p:cNvSpPr>
            <p:nvPr/>
          </p:nvSpPr>
          <p:spPr bwMode="auto">
            <a:xfrm>
              <a:off x="0" y="1290638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Прямоугольник 1"/>
          <p:cNvSpPr>
            <a:spLocks noChangeArrowheads="1"/>
          </p:cNvSpPr>
          <p:nvPr/>
        </p:nvSpPr>
        <p:spPr bwMode="auto">
          <a:xfrm>
            <a:off x="171450" y="1874838"/>
            <a:ext cx="880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lang="ru-RU" altLang="ru-RU" sz="2000" b="1">
              <a:latin typeface="Arial" charset="0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7445375" y="889000"/>
            <a:ext cx="1708150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41275" y="106363"/>
            <a:ext cx="4187825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Обращения граждан 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тематике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июнь 2018г.</a:t>
            </a:r>
          </a:p>
        </p:txBody>
      </p:sp>
      <p:graphicFrame>
        <p:nvGraphicFramePr>
          <p:cNvPr id="5136" name="Объект 2"/>
          <p:cNvGraphicFramePr>
            <a:graphicFrameLocks/>
          </p:cNvGraphicFramePr>
          <p:nvPr/>
        </p:nvGraphicFramePr>
        <p:xfrm>
          <a:off x="500063" y="1570038"/>
          <a:ext cx="8208962" cy="528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Диаграмма" r:id="rId10" imgW="8212024" imgH="5291787" progId="Excel.Chart.8">
                  <p:embed/>
                </p:oleObj>
              </mc:Choice>
              <mc:Fallback>
                <p:oleObj name="Диаграмма" r:id="rId10" imgW="8212024" imgH="5291787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570038"/>
                        <a:ext cx="8208962" cy="528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59875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Группа 8"/>
          <p:cNvGrpSpPr>
            <a:grpSpLocks/>
          </p:cNvGrpSpPr>
          <p:nvPr/>
        </p:nvGrpSpPr>
        <p:grpSpPr bwMode="auto">
          <a:xfrm flipH="1">
            <a:off x="0" y="5857875"/>
            <a:ext cx="4357688" cy="1000125"/>
            <a:chOff x="4357688" y="5017180"/>
            <a:chExt cx="4786312" cy="1611084"/>
          </a:xfrm>
        </p:grpSpPr>
        <p:pic>
          <p:nvPicPr>
            <p:cNvPr id="7188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179" name="Группа 9"/>
          <p:cNvGrpSpPr>
            <a:grpSpLocks/>
          </p:cNvGrpSpPr>
          <p:nvPr/>
        </p:nvGrpSpPr>
        <p:grpSpPr bwMode="auto">
          <a:xfrm>
            <a:off x="-109538" y="-38100"/>
            <a:ext cx="9324976" cy="2079625"/>
            <a:chOff x="0" y="-138123"/>
            <a:chExt cx="9252111" cy="18859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0111" y="207397"/>
              <a:ext cx="620588" cy="8695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187" name="Прямоугольник 22"/>
            <p:cNvSpPr>
              <a:spLocks noChangeArrowheads="1"/>
            </p:cNvSpPr>
            <p:nvPr/>
          </p:nvSpPr>
          <p:spPr bwMode="auto">
            <a:xfrm>
              <a:off x="0" y="1290638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Прямоугольник 1"/>
          <p:cNvSpPr>
            <a:spLocks noChangeArrowheads="1"/>
          </p:cNvSpPr>
          <p:nvPr/>
        </p:nvSpPr>
        <p:spPr bwMode="auto">
          <a:xfrm>
            <a:off x="4787900" y="1536700"/>
            <a:ext cx="4319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z="2000" b="1">
                <a:latin typeface="Arial" charset="0"/>
              </a:rPr>
              <a:t>       Поступило :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ru-RU" altLang="ru-RU" sz="2000" b="1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>
                <a:latin typeface="Arial" charset="0"/>
              </a:rPr>
              <a:t>     июнь  2018г. </a:t>
            </a:r>
            <a:r>
              <a:rPr lang="ru-RU" altLang="ru-RU" sz="2000" b="1">
                <a:latin typeface="Arial" charset="0"/>
              </a:rPr>
              <a:t>–  660 обращений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z="1800">
                <a:latin typeface="Arial" charset="0"/>
              </a:rPr>
              <a:t>     июнь  2017г. </a:t>
            </a:r>
            <a:r>
              <a:rPr lang="ru-RU" altLang="ru-RU" sz="2000" b="1">
                <a:latin typeface="Arial" charset="0"/>
              </a:rPr>
              <a:t>-   645 обращений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ru-RU" altLang="ru-RU" sz="2000" b="1">
              <a:latin typeface="Arial" charset="0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7399338" y="889000"/>
            <a:ext cx="1708150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8313" y="15875"/>
            <a:ext cx="4319587" cy="16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обращений </a:t>
            </a:r>
            <a:endParaRPr lang="en-US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направлению «Коммунальные вопросы» </a:t>
            </a:r>
            <a:endParaRPr lang="en-US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июнь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2018г.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84" name="Диаграмма 2"/>
          <p:cNvGraphicFramePr>
            <a:graphicFrameLocks/>
          </p:cNvGraphicFramePr>
          <p:nvPr/>
        </p:nvGraphicFramePr>
        <p:xfrm>
          <a:off x="500063" y="1714500"/>
          <a:ext cx="8208962" cy="528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Диаграмма" r:id="rId10" imgW="8212024" imgH="5291787" progId="Excel.Chart.8">
                  <p:embed/>
                </p:oleObj>
              </mc:Choice>
              <mc:Fallback>
                <p:oleObj name="Диаграмма" r:id="rId10" imgW="8212024" imgH="5291787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714500"/>
                        <a:ext cx="8208962" cy="528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59875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Группа 8"/>
          <p:cNvGrpSpPr>
            <a:grpSpLocks/>
          </p:cNvGrpSpPr>
          <p:nvPr/>
        </p:nvGrpSpPr>
        <p:grpSpPr bwMode="auto">
          <a:xfrm flipH="1">
            <a:off x="0" y="5857875"/>
            <a:ext cx="4357688" cy="1000125"/>
            <a:chOff x="4357688" y="5017180"/>
            <a:chExt cx="4786312" cy="1611084"/>
          </a:xfrm>
        </p:grpSpPr>
        <p:pic>
          <p:nvPicPr>
            <p:cNvPr id="9239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9227" name="Группа 9"/>
          <p:cNvGrpSpPr>
            <a:grpSpLocks/>
          </p:cNvGrpSpPr>
          <p:nvPr/>
        </p:nvGrpSpPr>
        <p:grpSpPr bwMode="auto">
          <a:xfrm>
            <a:off x="-63500" y="-55563"/>
            <a:ext cx="9342438" cy="2044701"/>
            <a:chOff x="0" y="-138123"/>
            <a:chExt cx="9252111" cy="18859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9792" y="207442"/>
              <a:ext cx="621000" cy="8697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238" name="Прямоугольник 22"/>
            <p:cNvSpPr>
              <a:spLocks noChangeArrowheads="1"/>
            </p:cNvSpPr>
            <p:nvPr/>
          </p:nvSpPr>
          <p:spPr bwMode="auto">
            <a:xfrm>
              <a:off x="0" y="1290638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65113" y="207963"/>
            <a:ext cx="4187825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7416800" y="920750"/>
            <a:ext cx="1708150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3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0063" y="101600"/>
            <a:ext cx="4394200" cy="153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Text Box 22"/>
          <p:cNvSpPr txBox="1">
            <a:spLocks noChangeArrowheads="1"/>
          </p:cNvSpPr>
          <p:nvPr/>
        </p:nvSpPr>
        <p:spPr bwMode="auto">
          <a:xfrm>
            <a:off x="6351588" y="3600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32" name="Text Box 23"/>
          <p:cNvSpPr txBox="1">
            <a:spLocks noChangeArrowheads="1"/>
          </p:cNvSpPr>
          <p:nvPr/>
        </p:nvSpPr>
        <p:spPr bwMode="auto">
          <a:xfrm>
            <a:off x="6280150" y="3481388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charset="0"/>
              </a:rPr>
              <a:t>   </a:t>
            </a:r>
            <a:endParaRPr lang="ru-RU" altLang="ru-RU" sz="2000" b="1"/>
          </a:p>
        </p:txBody>
      </p:sp>
      <p:sp>
        <p:nvSpPr>
          <p:cNvPr id="2" name="Прямоугольник 1"/>
          <p:cNvSpPr/>
          <p:nvPr/>
        </p:nvSpPr>
        <p:spPr>
          <a:xfrm>
            <a:off x="-323850" y="12700"/>
            <a:ext cx="5040313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обращений</a:t>
            </a:r>
            <a:endParaRPr lang="en-US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направлению 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«Благоустройство»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июнь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34" name="Прямоугольник 2"/>
          <p:cNvSpPr>
            <a:spLocks noChangeArrowheads="1"/>
          </p:cNvSpPr>
          <p:nvPr/>
        </p:nvSpPr>
        <p:spPr bwMode="auto">
          <a:xfrm>
            <a:off x="4329113" y="162877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                         Поступило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             июнь  2018г. </a:t>
            </a:r>
            <a:r>
              <a:rPr lang="ru-RU" altLang="ru-RU" sz="1800" b="1">
                <a:latin typeface="Arial" charset="0"/>
              </a:rPr>
              <a:t>-  425 обращений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             июнь  2017г. </a:t>
            </a:r>
            <a:r>
              <a:rPr lang="ru-RU" altLang="ru-RU" sz="1800" b="1">
                <a:latin typeface="Arial" charset="0"/>
              </a:rPr>
              <a:t>-  523 обращения</a:t>
            </a:r>
            <a:endParaRPr lang="ru-RU" altLang="ru-RU" sz="1800"/>
          </a:p>
        </p:txBody>
      </p:sp>
      <p:graphicFrame>
        <p:nvGraphicFramePr>
          <p:cNvPr id="9235" name="Диаграмма 22"/>
          <p:cNvGraphicFramePr>
            <a:graphicFrameLocks/>
          </p:cNvGraphicFramePr>
          <p:nvPr/>
        </p:nvGraphicFramePr>
        <p:xfrm>
          <a:off x="-50800" y="1746250"/>
          <a:ext cx="9043988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Диаграмма" r:id="rId10" imgW="9053345" imgH="5169856" progId="Excel.Chart.8">
                  <p:embed/>
                </p:oleObj>
              </mc:Choice>
              <mc:Fallback>
                <p:oleObj name="Диаграмма" r:id="rId10" imgW="9053345" imgH="5169856" progId="Excel.Chart.8">
                  <p:embed/>
                  <p:pic>
                    <p:nvPicPr>
                      <p:cNvPr id="0" name="Диаграмма 2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746250"/>
                        <a:ext cx="9043988" cy="516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59875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Группа 8"/>
          <p:cNvGrpSpPr>
            <a:grpSpLocks/>
          </p:cNvGrpSpPr>
          <p:nvPr/>
        </p:nvGrpSpPr>
        <p:grpSpPr bwMode="auto">
          <a:xfrm flipH="1">
            <a:off x="0" y="5857875"/>
            <a:ext cx="4357688" cy="1000125"/>
            <a:chOff x="4357688" y="5017180"/>
            <a:chExt cx="4786312" cy="1611084"/>
          </a:xfrm>
        </p:grpSpPr>
        <p:pic>
          <p:nvPicPr>
            <p:cNvPr id="11284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275" name="Группа 9"/>
          <p:cNvGrpSpPr>
            <a:grpSpLocks/>
          </p:cNvGrpSpPr>
          <p:nvPr/>
        </p:nvGrpSpPr>
        <p:grpSpPr bwMode="auto">
          <a:xfrm>
            <a:off x="-82550" y="-406400"/>
            <a:ext cx="9324975" cy="2590800"/>
            <a:chOff x="0" y="-138123"/>
            <a:chExt cx="9252111" cy="18859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0110" y="207406"/>
              <a:ext cx="620588" cy="8690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283" name="Прямоугольник 22"/>
            <p:cNvSpPr>
              <a:spLocks noChangeArrowheads="1"/>
            </p:cNvSpPr>
            <p:nvPr/>
          </p:nvSpPr>
          <p:spPr bwMode="auto">
            <a:xfrm>
              <a:off x="0" y="1290638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Прямоугольник 1"/>
          <p:cNvSpPr>
            <a:spLocks noChangeArrowheads="1"/>
          </p:cNvSpPr>
          <p:nvPr/>
        </p:nvSpPr>
        <p:spPr bwMode="auto">
          <a:xfrm>
            <a:off x="4608513" y="1536700"/>
            <a:ext cx="4498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z="2000" b="1">
                <a:latin typeface="Arial" charset="0"/>
              </a:rPr>
              <a:t>                Поступило :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ru-RU" altLang="ru-RU" sz="2000" b="1">
              <a:latin typeface="Arial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z="1800">
                <a:latin typeface="Arial" charset="0"/>
              </a:rPr>
              <a:t>   июнь   2018г. </a:t>
            </a:r>
            <a:r>
              <a:rPr lang="ru-RU" altLang="ru-RU" sz="2000" b="1">
                <a:latin typeface="Arial" charset="0"/>
              </a:rPr>
              <a:t>-  52 обращения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z="1800">
                <a:latin typeface="Arial" charset="0"/>
              </a:rPr>
              <a:t>   июнь   2017г. </a:t>
            </a:r>
            <a:r>
              <a:rPr lang="ru-RU" altLang="ru-RU" sz="2000" b="1">
                <a:latin typeface="Arial" charset="0"/>
              </a:rPr>
              <a:t>-  85  обращений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ru-RU" altLang="ru-RU" sz="2000" b="1">
              <a:latin typeface="Arial" charset="0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7399338" y="889000"/>
            <a:ext cx="1708150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288925" y="87313"/>
            <a:ext cx="4897438" cy="1400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 обращений по направлению  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«Торговля и экология»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июнь 2018г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80" name="Диаграмма 2"/>
          <p:cNvGraphicFramePr>
            <a:graphicFrameLocks/>
          </p:cNvGraphicFramePr>
          <p:nvPr/>
        </p:nvGraphicFramePr>
        <p:xfrm>
          <a:off x="735013" y="1738313"/>
          <a:ext cx="8208962" cy="528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Диаграмма" r:id="rId10" imgW="8218120" imgH="5291787" progId="Excel.Chart.8">
                  <p:embed/>
                </p:oleObj>
              </mc:Choice>
              <mc:Fallback>
                <p:oleObj name="Диаграмма" r:id="rId10" imgW="8218120" imgH="5291787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738313"/>
                        <a:ext cx="8208962" cy="528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59875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5" name="Объект 1"/>
          <p:cNvGraphicFramePr>
            <a:graphicFrameLocks/>
          </p:cNvGraphicFramePr>
          <p:nvPr/>
        </p:nvGraphicFramePr>
        <p:xfrm>
          <a:off x="277813" y="228600"/>
          <a:ext cx="9353550" cy="601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Диаграмма" r:id="rId6" imgW="9358171" imgH="6023370" progId="Excel.Chart.8">
                  <p:embed/>
                </p:oleObj>
              </mc:Choice>
              <mc:Fallback>
                <p:oleObj name="Диаграмма" r:id="rId6" imgW="9358171" imgH="602337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228600"/>
                        <a:ext cx="9353550" cy="601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Группа 8"/>
          <p:cNvGrpSpPr>
            <a:grpSpLocks/>
          </p:cNvGrpSpPr>
          <p:nvPr/>
        </p:nvGrpSpPr>
        <p:grpSpPr bwMode="auto">
          <a:xfrm flipH="1">
            <a:off x="0" y="5857875"/>
            <a:ext cx="4357688" cy="1000125"/>
            <a:chOff x="4357688" y="5017180"/>
            <a:chExt cx="4786312" cy="1611084"/>
          </a:xfrm>
        </p:grpSpPr>
        <p:pic>
          <p:nvPicPr>
            <p:cNvPr id="13334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3324" name="Группа 9"/>
          <p:cNvGrpSpPr>
            <a:grpSpLocks/>
          </p:cNvGrpSpPr>
          <p:nvPr/>
        </p:nvGrpSpPr>
        <p:grpSpPr bwMode="auto">
          <a:xfrm>
            <a:off x="-111125" y="-55563"/>
            <a:ext cx="9324975" cy="2079626"/>
            <a:chOff x="0" y="-138123"/>
            <a:chExt cx="9252111" cy="18859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0110" y="207397"/>
              <a:ext cx="620588" cy="86955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333" name="Прямоугольник 22"/>
            <p:cNvSpPr>
              <a:spLocks noChangeArrowheads="1"/>
            </p:cNvSpPr>
            <p:nvPr/>
          </p:nvSpPr>
          <p:spPr bwMode="auto">
            <a:xfrm>
              <a:off x="0" y="1290638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7396163" y="960438"/>
            <a:ext cx="1708150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6725" y="87313"/>
            <a:ext cx="4392613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обращений и их отработка в сфере ЖКХ и благоустройства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 </a:t>
            </a:r>
            <a:r>
              <a:rPr lang="ru-RU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июнь </a:t>
            </a:r>
            <a:endParaRPr lang="ru-RU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8" name="TextBox 22"/>
          <p:cNvSpPr txBox="1">
            <a:spLocks noChangeArrowheads="1"/>
          </p:cNvSpPr>
          <p:nvPr/>
        </p:nvSpPr>
        <p:spPr bwMode="auto">
          <a:xfrm>
            <a:off x="5807075" y="1485900"/>
            <a:ext cx="2843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Поступившие обращения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             за июнь 2017 г.</a:t>
            </a:r>
          </a:p>
        </p:txBody>
      </p:sp>
      <p:graphicFrame>
        <p:nvGraphicFramePr>
          <p:cNvPr id="13329" name="Объект 3"/>
          <p:cNvGraphicFramePr>
            <a:graphicFrameLocks/>
          </p:cNvGraphicFramePr>
          <p:nvPr/>
        </p:nvGraphicFramePr>
        <p:xfrm>
          <a:off x="3781425" y="1733550"/>
          <a:ext cx="5049838" cy="467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Диаграмма" r:id="rId13" imgW="5054022" imgH="4682134" progId="Excel.Chart.8">
                  <p:embed/>
                </p:oleObj>
              </mc:Choice>
              <mc:Fallback>
                <p:oleObj name="Диаграмма" r:id="rId13" imgW="5054022" imgH="4682134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1733550"/>
                        <a:ext cx="5049838" cy="467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TextBox 3"/>
          <p:cNvSpPr txBox="1">
            <a:spLocks noChangeArrowheads="1"/>
          </p:cNvSpPr>
          <p:nvPr/>
        </p:nvSpPr>
        <p:spPr bwMode="auto">
          <a:xfrm>
            <a:off x="1801813" y="1538288"/>
            <a:ext cx="2738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Поступившие обращения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          за июнь 2018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Группа 8"/>
          <p:cNvGrpSpPr>
            <a:grpSpLocks/>
          </p:cNvGrpSpPr>
          <p:nvPr/>
        </p:nvGrpSpPr>
        <p:grpSpPr bwMode="auto">
          <a:xfrm flipH="1">
            <a:off x="0" y="5857875"/>
            <a:ext cx="4357688" cy="1000125"/>
            <a:chOff x="4357688" y="5017180"/>
            <a:chExt cx="4786312" cy="1611084"/>
          </a:xfrm>
        </p:grpSpPr>
        <p:pic>
          <p:nvPicPr>
            <p:cNvPr id="15382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59875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5371" name="Группа 9"/>
          <p:cNvGrpSpPr>
            <a:grpSpLocks/>
          </p:cNvGrpSpPr>
          <p:nvPr/>
        </p:nvGrpSpPr>
        <p:grpSpPr bwMode="auto">
          <a:xfrm>
            <a:off x="-82550" y="-53975"/>
            <a:ext cx="9324975" cy="2079625"/>
            <a:chOff x="0" y="-138123"/>
            <a:chExt cx="9252111" cy="18859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0110" y="207397"/>
              <a:ext cx="620588" cy="8695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381" name="Прямоугольник 22"/>
            <p:cNvSpPr>
              <a:spLocks noChangeArrowheads="1"/>
            </p:cNvSpPr>
            <p:nvPr/>
          </p:nvSpPr>
          <p:spPr bwMode="auto">
            <a:xfrm>
              <a:off x="0" y="1290638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7396163" y="960438"/>
            <a:ext cx="1708150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6725" y="87313"/>
            <a:ext cx="4392613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отработки поступивших обращений в сфере ЖКХ и благоустройства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июнь 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75" name="Объект 1"/>
          <p:cNvGraphicFramePr>
            <a:graphicFrameLocks/>
          </p:cNvGraphicFramePr>
          <p:nvPr/>
        </p:nvGraphicFramePr>
        <p:xfrm>
          <a:off x="-74613" y="1303338"/>
          <a:ext cx="8626476" cy="522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Диаграмма" r:id="rId10" imgW="8632684" imgH="5236918" progId="Excel.Chart.8">
                  <p:embed/>
                </p:oleObj>
              </mc:Choice>
              <mc:Fallback>
                <p:oleObj name="Диаграмма" r:id="rId10" imgW="8632684" imgH="5236918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4613" y="1303338"/>
                        <a:ext cx="8626476" cy="522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TextBox 22"/>
          <p:cNvSpPr txBox="1">
            <a:spLocks noChangeArrowheads="1"/>
          </p:cNvSpPr>
          <p:nvPr/>
        </p:nvSpPr>
        <p:spPr bwMode="auto">
          <a:xfrm>
            <a:off x="5807075" y="1454150"/>
            <a:ext cx="318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Обращения, отправленные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на доработку за 2017 г.</a:t>
            </a:r>
          </a:p>
        </p:txBody>
      </p:sp>
      <p:graphicFrame>
        <p:nvGraphicFramePr>
          <p:cNvPr id="15377" name="Объект 3"/>
          <p:cNvGraphicFramePr>
            <a:graphicFrameLocks/>
          </p:cNvGraphicFramePr>
          <p:nvPr/>
        </p:nvGraphicFramePr>
        <p:xfrm>
          <a:off x="4716463" y="1825625"/>
          <a:ext cx="4260850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Диаграмма" r:id="rId13" imgW="4267570" imgH="4572396" progId="Excel.Chart.8">
                  <p:embed/>
                </p:oleObj>
              </mc:Choice>
              <mc:Fallback>
                <p:oleObj name="Диаграмма" r:id="rId13" imgW="4267570" imgH="4572396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825625"/>
                        <a:ext cx="4260850" cy="456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TextBox 3"/>
          <p:cNvSpPr txBox="1">
            <a:spLocks noChangeArrowheads="1"/>
          </p:cNvSpPr>
          <p:nvPr/>
        </p:nvSpPr>
        <p:spPr bwMode="auto">
          <a:xfrm>
            <a:off x="1187450" y="1568450"/>
            <a:ext cx="3603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Обращения, отправленные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на доработку  за 2018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59875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Группа 8"/>
          <p:cNvGrpSpPr>
            <a:grpSpLocks/>
          </p:cNvGrpSpPr>
          <p:nvPr/>
        </p:nvGrpSpPr>
        <p:grpSpPr bwMode="auto">
          <a:xfrm flipH="1">
            <a:off x="0" y="5857875"/>
            <a:ext cx="4357688" cy="1000125"/>
            <a:chOff x="4357688" y="5017180"/>
            <a:chExt cx="4786312" cy="1611084"/>
          </a:xfrm>
        </p:grpSpPr>
        <p:pic>
          <p:nvPicPr>
            <p:cNvPr id="17428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7419" name="Группа 9"/>
          <p:cNvGrpSpPr>
            <a:grpSpLocks/>
          </p:cNvGrpSpPr>
          <p:nvPr/>
        </p:nvGrpSpPr>
        <p:grpSpPr bwMode="auto">
          <a:xfrm>
            <a:off x="-111125" y="-55563"/>
            <a:ext cx="9324975" cy="2079626"/>
            <a:chOff x="0" y="-138123"/>
            <a:chExt cx="9252111" cy="18859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0110" y="207397"/>
              <a:ext cx="620588" cy="86955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427" name="Прямоугольник 22"/>
            <p:cNvSpPr>
              <a:spLocks noChangeArrowheads="1"/>
            </p:cNvSpPr>
            <p:nvPr/>
          </p:nvSpPr>
          <p:spPr bwMode="auto">
            <a:xfrm>
              <a:off x="0" y="1290638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7396163" y="960438"/>
            <a:ext cx="1708150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4825" y="122238"/>
            <a:ext cx="4187825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качества работы служб  жителями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г.о. Новокуйбышевск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июнь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г.</a:t>
            </a:r>
          </a:p>
        </p:txBody>
      </p:sp>
      <p:graphicFrame>
        <p:nvGraphicFramePr>
          <p:cNvPr id="17423" name="Объект 1"/>
          <p:cNvGraphicFramePr>
            <a:graphicFrameLocks/>
          </p:cNvGraphicFramePr>
          <p:nvPr/>
        </p:nvGraphicFramePr>
        <p:xfrm>
          <a:off x="193675" y="1271588"/>
          <a:ext cx="9058275" cy="58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r:id="rId9" imgW="9059441" imgH="5864860" progId="Excel.Chart.8">
                  <p:embed/>
                </p:oleObj>
              </mc:Choice>
              <mc:Fallback>
                <p:oleObj r:id="rId9" imgW="9059441" imgH="586486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271588"/>
                        <a:ext cx="9058275" cy="58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Диаграмма 3"/>
          <p:cNvGraphicFramePr>
            <a:graphicFrameLocks/>
          </p:cNvGraphicFramePr>
          <p:nvPr/>
        </p:nvGraphicFramePr>
        <p:xfrm>
          <a:off x="658813" y="1482725"/>
          <a:ext cx="8212137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Диаграмма" r:id="rId12" imgW="8218120" imgH="5310076" progId="Excel.Chart.8">
                  <p:embed/>
                </p:oleObj>
              </mc:Choice>
              <mc:Fallback>
                <p:oleObj name="Диаграмма" r:id="rId12" imgW="8218120" imgH="5310076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1482725"/>
                        <a:ext cx="8212137" cy="530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59875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Группа 8"/>
          <p:cNvGrpSpPr>
            <a:grpSpLocks/>
          </p:cNvGrpSpPr>
          <p:nvPr/>
        </p:nvGrpSpPr>
        <p:grpSpPr bwMode="auto">
          <a:xfrm flipH="1">
            <a:off x="0" y="5857875"/>
            <a:ext cx="4357688" cy="1000125"/>
            <a:chOff x="4357688" y="5017180"/>
            <a:chExt cx="4786312" cy="1611084"/>
          </a:xfrm>
        </p:grpSpPr>
        <p:pic>
          <p:nvPicPr>
            <p:cNvPr id="19476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9467" name="Группа 9"/>
          <p:cNvGrpSpPr>
            <a:grpSpLocks/>
          </p:cNvGrpSpPr>
          <p:nvPr/>
        </p:nvGrpSpPr>
        <p:grpSpPr bwMode="auto">
          <a:xfrm>
            <a:off x="-111125" y="-26988"/>
            <a:ext cx="9324975" cy="2160588"/>
            <a:chOff x="0" y="-138123"/>
            <a:chExt cx="9252111" cy="18859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0110" y="206921"/>
              <a:ext cx="620588" cy="8702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475" name="Прямоугольник 22"/>
            <p:cNvSpPr>
              <a:spLocks noChangeArrowheads="1"/>
            </p:cNvSpPr>
            <p:nvPr/>
          </p:nvSpPr>
          <p:spPr bwMode="auto">
            <a:xfrm>
              <a:off x="0" y="1290638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7396163" y="960438"/>
            <a:ext cx="1708150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8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4175" y="214313"/>
            <a:ext cx="4187825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качества работы структурных подразделений Администрации жителями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г.о. Новокуйбышевск</a:t>
            </a:r>
          </a:p>
          <a:p>
            <a:pPr indent="45085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июнь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г.</a:t>
            </a:r>
          </a:p>
        </p:txBody>
      </p:sp>
      <p:graphicFrame>
        <p:nvGraphicFramePr>
          <p:cNvPr id="19471" name="Объект 1"/>
          <p:cNvGraphicFramePr>
            <a:graphicFrameLocks/>
          </p:cNvGraphicFramePr>
          <p:nvPr/>
        </p:nvGraphicFramePr>
        <p:xfrm>
          <a:off x="193675" y="1271588"/>
          <a:ext cx="9058275" cy="58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Диаграмма" r:id="rId10" imgW="9065538" imgH="5870957" progId="Excel.Chart.8">
                  <p:embed/>
                </p:oleObj>
              </mc:Choice>
              <mc:Fallback>
                <p:oleObj name="Диаграмма" r:id="rId10" imgW="9065538" imgH="5870957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271588"/>
                        <a:ext cx="9058275" cy="586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Диаграмма 3"/>
          <p:cNvGraphicFramePr>
            <a:graphicFrameLocks/>
          </p:cNvGraphicFramePr>
          <p:nvPr/>
        </p:nvGraphicFramePr>
        <p:xfrm>
          <a:off x="658813" y="1482725"/>
          <a:ext cx="7991475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Диаграмма" r:id="rId13" imgW="7998645" imgH="5310076" progId="Excel.Chart.8">
                  <p:embed/>
                </p:oleObj>
              </mc:Choice>
              <mc:Fallback>
                <p:oleObj name="Диаграмма" r:id="rId13" imgW="7998645" imgH="5310076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1482725"/>
                        <a:ext cx="7991475" cy="530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BC1414"/>
          </a:solidFill>
          <a:round/>
          <a:headEnd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24212</TotalTime>
  <Words>325</Words>
  <Application>Microsoft Office PowerPoint</Application>
  <PresentationFormat>Экран (4:3)</PresentationFormat>
  <Paragraphs>112</Paragraphs>
  <Slides>11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Arial</vt:lpstr>
      <vt:lpstr>Times New Roman</vt:lpstr>
      <vt:lpstr>Wingdings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Горбатюк И.Н.</dc:creator>
  <cp:lastModifiedBy>Чернова М.Р.</cp:lastModifiedBy>
  <cp:revision>1820</cp:revision>
  <cp:lastPrinted>2017-12-04T07:56:20Z</cp:lastPrinted>
  <dcterms:created xsi:type="dcterms:W3CDTF">2013-09-02T12:44:33Z</dcterms:created>
  <dcterms:modified xsi:type="dcterms:W3CDTF">2018-07-06T10:59:17Z</dcterms:modified>
</cp:coreProperties>
</file>