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86" r:id="rId3"/>
    <p:sldId id="522" r:id="rId4"/>
    <p:sldId id="538" r:id="rId5"/>
    <p:sldId id="539" r:id="rId6"/>
    <p:sldId id="280" r:id="rId7"/>
    <p:sldId id="528" r:id="rId8"/>
    <p:sldId id="529" r:id="rId9"/>
    <p:sldId id="532" r:id="rId10"/>
    <p:sldId id="541" r:id="rId11"/>
    <p:sldId id="404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  <a:srgbClr val="B8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5441" autoAdjust="0"/>
  </p:normalViewPr>
  <p:slideViewPr>
    <p:cSldViewPr showGuides="1">
      <p:cViewPr varScale="1">
        <p:scale>
          <a:sx n="92" d="100"/>
          <a:sy n="92" d="100"/>
        </p:scale>
        <p:origin x="7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469719168673014E-2"/>
          <c:y val="0.10639696420159613"/>
          <c:w val="0.9061030048066625"/>
          <c:h val="0.724999866824245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2017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7410228509249184E-2"/>
                  <c:y val="-5.0739962543367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57671381936781E-2"/>
                  <c:y val="-5.7988528620991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Исходящая письменная корреспонденция</c:v>
                </c:pt>
                <c:pt idx="1">
                  <c:v>Входящая письменная корреспонденция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176592</c:v>
                </c:pt>
                <c:pt idx="1">
                  <c:v>336779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квартал 2018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3369604642727549E-2"/>
                  <c:y val="-4.83237738508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722161770039897E-2"/>
                  <c:y val="-5.3156151235909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Исходящая письменная корреспонденция</c:v>
                </c:pt>
                <c:pt idx="1">
                  <c:v>Входящая письменная корреспонденция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197228</c:v>
                </c:pt>
                <c:pt idx="1">
                  <c:v>367971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678608"/>
        <c:axId val="265679168"/>
        <c:axId val="0"/>
      </c:bar3DChart>
      <c:catAx>
        <c:axId val="26567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679168"/>
        <c:crosses val="autoZero"/>
        <c:auto val="1"/>
        <c:lblAlgn val="ctr"/>
        <c:lblOffset val="100"/>
        <c:noMultiLvlLbl val="0"/>
      </c:catAx>
      <c:valAx>
        <c:axId val="26567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67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716172719976928E-2"/>
          <c:y val="0.10156458681651349"/>
          <c:w val="0.9105787130253985"/>
          <c:h val="0.760300383622274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2017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7566195139644541E-2"/>
                  <c:y val="-5.7988528620991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213638012332245E-2"/>
                  <c:y val="-4.83237738508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Исходящие посылки</c:v>
                </c:pt>
                <c:pt idx="1">
                  <c:v>Входящие посылки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4162</c:v>
                </c:pt>
                <c:pt idx="1">
                  <c:v>29224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квартал 2018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820457018498313E-2"/>
                  <c:y val="-5.7988528620991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173014145810772E-2"/>
                  <c:y val="-5.3156151235909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Исходящие посылки</c:v>
                </c:pt>
                <c:pt idx="1">
                  <c:v>Входящие посылки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4819</c:v>
                </c:pt>
                <c:pt idx="1">
                  <c:v>28438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679728"/>
        <c:axId val="264435168"/>
        <c:axId val="0"/>
      </c:bar3DChart>
      <c:catAx>
        <c:axId val="26567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435168"/>
        <c:crosses val="autoZero"/>
        <c:auto val="1"/>
        <c:lblAlgn val="ctr"/>
        <c:lblOffset val="100"/>
        <c:noMultiLvlLbl val="0"/>
      </c:catAx>
      <c:valAx>
        <c:axId val="26443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67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6" y="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8B566-DFBD-46C6-AA3E-4E1D2AD89EC0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3665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6" y="9443665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D4B34-121F-4424-B29E-57CDD536D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2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26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image" Target="../media/image1.emf"/><Relationship Id="rId15" Type="http://schemas.microsoft.com/office/2007/relationships/hdphoto" Target="../media/hdphoto5.wdp"/><Relationship Id="rId10" Type="http://schemas.openxmlformats.org/officeDocument/2006/relationships/image" Target="../media/image5.png"/><Relationship Id="rId4" Type="http://schemas.openxmlformats.org/officeDocument/2006/relationships/oleObject" Target="../embeddings/oleObject3.bin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4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71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1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-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6" name="Picture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810" cy="6856413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 Box 37"/>
          <p:cNvSpPr txBox="1">
            <a:spLocks noChangeArrowheads="1"/>
          </p:cNvSpPr>
          <p:nvPr userDrawn="1"/>
        </p:nvSpPr>
        <p:spPr bwMode="auto">
          <a:xfrm>
            <a:off x="38102" y="6627984"/>
            <a:ext cx="9144000" cy="2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ru-RU" sz="750" smtClean="0">
                <a:solidFill>
                  <a:schemeClr val="tx1"/>
                </a:solidFill>
                <a:latin typeface="+mj-lt"/>
              </a:rPr>
              <a:t>Россия, 1</a:t>
            </a:r>
            <a:r>
              <a:rPr lang="en-US" sz="750" smtClean="0">
                <a:solidFill>
                  <a:schemeClr val="tx1"/>
                </a:solidFill>
                <a:latin typeface="+mj-lt"/>
              </a:rPr>
              <a:t>31000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, Москва, Варшавское шоссе, 37</a:t>
            </a:r>
            <a:r>
              <a:rPr lang="ru-RU" sz="750" baseline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+7</a:t>
            </a:r>
            <a:r>
              <a:rPr lang="en-US" sz="75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(495) 956-20-67</a:t>
            </a:r>
            <a:r>
              <a:rPr lang="ru-RU" sz="750" baseline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+7</a:t>
            </a:r>
            <a:r>
              <a:rPr lang="en-US" sz="75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(495) 956-99-51</a:t>
            </a:r>
            <a:r>
              <a:rPr lang="ru-RU" sz="750" baseline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en-US" sz="750" smtClean="0">
                <a:solidFill>
                  <a:schemeClr val="tx1"/>
                </a:solidFill>
                <a:latin typeface="+mj-lt"/>
              </a:rPr>
              <a:t>www.russianpost.ru</a:t>
            </a:r>
            <a:r>
              <a:rPr lang="ru-RU" sz="750" baseline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inbox@</a:t>
            </a:r>
            <a:r>
              <a:rPr lang="en-US" sz="750" dirty="0" smtClean="0">
                <a:solidFill>
                  <a:schemeClr val="tx1"/>
                </a:solidFill>
                <a:latin typeface="+mj-lt"/>
              </a:rPr>
              <a:t>russianpost.ru</a:t>
            </a:r>
            <a:endParaRPr lang="ru-RU" sz="7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374676" y="4404286"/>
            <a:ext cx="1566449" cy="61719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1350" b="0">
                <a:solidFill>
                  <a:schemeClr val="bg1"/>
                </a:solidFill>
                <a:latin typeface="+mj-lt"/>
              </a:defRPr>
            </a:lvl1pPr>
          </a:lstStyle>
          <a:p>
            <a:fld id="{248E4262-1481-4935-BB54-62A0C92B4923}" type="datetime4">
              <a:rPr lang="ru-RU" smtClean="0"/>
              <a:t>13 сентября 2017 г.</a:t>
            </a:fld>
            <a:endParaRPr lang="ru-RU" dirty="0"/>
          </a:p>
        </p:txBody>
      </p:sp>
      <p:pic>
        <p:nvPicPr>
          <p:cNvPr id="52226" name="Picture 2" descr="http://ntdtv.ru/sites/default/files/imagecache/gallery_big/russianpost_logorgb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8932" r="3092" b="8333"/>
          <a:stretch/>
        </p:blipFill>
        <p:spPr bwMode="auto">
          <a:xfrm>
            <a:off x="8195103" y="211128"/>
            <a:ext cx="756000" cy="4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85" y="6643503"/>
            <a:ext cx="125788" cy="20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"/>
          <p:cNvPicPr>
            <a:picLocks noChangeAspect="1" noChangeArrowheads="1"/>
          </p:cNvPicPr>
          <p:nvPr userDrawn="1"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69" y="6659382"/>
            <a:ext cx="126094" cy="1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0"/>
          <p:cNvPicPr>
            <a:picLocks noChangeAspect="1" noChangeArrowheads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318" l="0" r="94186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90" y="6652261"/>
            <a:ext cx="135571" cy="18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3167805" y="1981820"/>
            <a:ext cx="5773319" cy="23094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600075" indent="-257175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942975" indent="-257175" algn="l">
              <a:buFontTx/>
              <a:buChar char="–"/>
              <a:defRPr>
                <a:solidFill>
                  <a:schemeClr val="tx1"/>
                </a:solidFill>
              </a:defRPr>
            </a:lvl3pPr>
            <a:lvl4pPr marL="1243013" indent="-214313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585913" indent="-214313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Тема презентации</a:t>
            </a:r>
            <a:endParaRPr lang="en-US" dirty="0" smtClean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05" y="4404284"/>
            <a:ext cx="4158578" cy="617196"/>
          </a:xfrm>
          <a:prstGeom prst="rect">
            <a:avLst/>
          </a:prstGeom>
        </p:spPr>
        <p:txBody>
          <a:bodyPr lIns="90000" tIns="0" rIns="0" bIns="0" anchor="t" anchorCtr="0">
            <a:normAutofit/>
          </a:bodyPr>
          <a:lstStyle>
            <a:lvl1pPr marL="0" indent="0">
              <a:spcBef>
                <a:spcPts val="225"/>
              </a:spcBef>
              <a:buNone/>
              <a:defRPr sz="1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Содержание презентации</a:t>
            </a:r>
            <a:endParaRPr lang="en-US" dirty="0" smtClean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382" y="1861639"/>
            <a:ext cx="2834999" cy="324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Фото в соответствии</a:t>
            </a:r>
            <a:br>
              <a:rPr lang="ru-RU" dirty="0" smtClean="0"/>
            </a:br>
            <a:r>
              <a:rPr lang="ru-RU" dirty="0" smtClean="0"/>
              <a:t> с целями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90mm x 105mm</a:t>
            </a:r>
            <a:endParaRPr lang="ru-RU" dirty="0" smtClean="0"/>
          </a:p>
        </p:txBody>
      </p:sp>
      <p:pic>
        <p:nvPicPr>
          <p:cNvPr id="24" name="Picture 25"/>
          <p:cNvPicPr>
            <a:picLocks noChangeAspect="1" noChangeArrowheads="1"/>
          </p:cNvPicPr>
          <p:nvPr userDrawn="1"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30" y="6687320"/>
            <a:ext cx="135000" cy="1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4" name="Picture 32" descr="C:\Users\p.kornev\Desktop\Новая папка\FAX.pn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56" y="6659382"/>
            <a:ext cx="161319" cy="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7380391" y="5398602"/>
            <a:ext cx="1562036" cy="612000"/>
          </a:xfrm>
          <a:prstGeom prst="rect">
            <a:avLst/>
          </a:prstGeom>
        </p:spPr>
        <p:txBody>
          <a:bodyPr lIns="90000" tIns="0" rIns="90000" bIns="0" anchor="ctr" anchorCtr="0">
            <a:normAutofit/>
          </a:bodyPr>
          <a:lstStyle>
            <a:lvl1pPr marL="0" indent="0" algn="r">
              <a:spcBef>
                <a:spcPts val="225"/>
              </a:spcBef>
              <a:buFontTx/>
              <a:buNone/>
              <a:defRPr sz="1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Конфиденциально</a:t>
            </a:r>
            <a:endParaRPr lang="en-US" dirty="0" smtClean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197644" y="165910"/>
            <a:ext cx="2700000" cy="7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Логотип партнера/контрагента</a:t>
            </a:r>
          </a:p>
          <a:p>
            <a:pPr lvl="0"/>
            <a:r>
              <a:rPr lang="ru-RU" dirty="0" smtClean="0"/>
              <a:t>20</a:t>
            </a:r>
            <a:r>
              <a:rPr lang="en-US" dirty="0" smtClean="0"/>
              <a:t>mm x 100mm</a:t>
            </a:r>
            <a:endParaRPr lang="ru-RU" dirty="0" smtClean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85750" y="6665718"/>
            <a:ext cx="360606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99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-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6" name="Picture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810" cy="6856413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 Box 37"/>
          <p:cNvSpPr txBox="1">
            <a:spLocks noChangeArrowheads="1"/>
          </p:cNvSpPr>
          <p:nvPr userDrawn="1"/>
        </p:nvSpPr>
        <p:spPr bwMode="auto">
          <a:xfrm>
            <a:off x="38102" y="6627984"/>
            <a:ext cx="9144000" cy="2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ru-RU" sz="750" smtClean="0">
                <a:solidFill>
                  <a:schemeClr val="tx1"/>
                </a:solidFill>
                <a:latin typeface="+mj-lt"/>
              </a:rPr>
              <a:t>Россия, 1</a:t>
            </a:r>
            <a:r>
              <a:rPr lang="en-US" sz="750" smtClean="0">
                <a:solidFill>
                  <a:schemeClr val="tx1"/>
                </a:solidFill>
                <a:latin typeface="+mj-lt"/>
              </a:rPr>
              <a:t>31000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, Москва, Варшавское шоссе, 37</a:t>
            </a:r>
            <a:r>
              <a:rPr lang="ru-RU" sz="750" baseline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+7</a:t>
            </a:r>
            <a:r>
              <a:rPr lang="en-US" sz="75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(495) 956-20-67</a:t>
            </a:r>
            <a:r>
              <a:rPr lang="ru-RU" sz="750" baseline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+7</a:t>
            </a:r>
            <a:r>
              <a:rPr lang="en-US" sz="75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(495) 956-99-51</a:t>
            </a:r>
            <a:r>
              <a:rPr lang="ru-RU" sz="750" baseline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en-US" sz="750" smtClean="0">
                <a:solidFill>
                  <a:schemeClr val="tx1"/>
                </a:solidFill>
                <a:latin typeface="+mj-lt"/>
              </a:rPr>
              <a:t>www.russianpost.ru</a:t>
            </a:r>
            <a:r>
              <a:rPr lang="ru-RU" sz="750" baseline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ru-RU" sz="750" smtClean="0">
                <a:solidFill>
                  <a:schemeClr val="tx1"/>
                </a:solidFill>
                <a:latin typeface="+mj-lt"/>
              </a:rPr>
              <a:t>inbox@</a:t>
            </a:r>
            <a:r>
              <a:rPr lang="en-US" sz="750" dirty="0" smtClean="0">
                <a:solidFill>
                  <a:schemeClr val="tx1"/>
                </a:solidFill>
                <a:latin typeface="+mj-lt"/>
              </a:rPr>
              <a:t>russianpost.ru</a:t>
            </a:r>
            <a:endParaRPr lang="ru-RU" sz="7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374676" y="4404286"/>
            <a:ext cx="1566449" cy="61719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1350" b="0">
                <a:solidFill>
                  <a:schemeClr val="bg1"/>
                </a:solidFill>
                <a:latin typeface="+mj-lt"/>
              </a:defRPr>
            </a:lvl1pPr>
          </a:lstStyle>
          <a:p>
            <a:fld id="{248E4262-1481-4935-BB54-62A0C92B4923}" type="datetime4">
              <a:rPr lang="ru-RU" smtClean="0"/>
              <a:t>13 сентября 2017 г.</a:t>
            </a:fld>
            <a:endParaRPr lang="ru-RU" dirty="0"/>
          </a:p>
        </p:txBody>
      </p:sp>
      <p:pic>
        <p:nvPicPr>
          <p:cNvPr id="52226" name="Picture 2" descr="http://ntdtv.ru/sites/default/files/imagecache/gallery_big/russianpost_logorgb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8932" r="3092" b="8333"/>
          <a:stretch/>
        </p:blipFill>
        <p:spPr bwMode="auto">
          <a:xfrm>
            <a:off x="8195103" y="211128"/>
            <a:ext cx="756000" cy="4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655" l="10000" r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85" y="6643503"/>
            <a:ext cx="125788" cy="20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"/>
          <p:cNvPicPr>
            <a:picLocks noChangeAspect="1" noChangeArrowheads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69" y="6659382"/>
            <a:ext cx="126094" cy="1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0"/>
          <p:cNvPicPr>
            <a:picLocks noChangeAspect="1" noChangeArrowheads="1"/>
          </p:cNvPicPr>
          <p:nvPr userDrawn="1"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318" l="0" r="94186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90" y="6652261"/>
            <a:ext cx="135571" cy="18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3167805" y="1981820"/>
            <a:ext cx="5773319" cy="23094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600075" indent="-257175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942975" indent="-257175" algn="l">
              <a:buFontTx/>
              <a:buChar char="–"/>
              <a:defRPr>
                <a:solidFill>
                  <a:schemeClr val="tx1"/>
                </a:solidFill>
              </a:defRPr>
            </a:lvl3pPr>
            <a:lvl4pPr marL="1243013" indent="-214313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585913" indent="-214313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Тема презентации</a:t>
            </a:r>
            <a:endParaRPr lang="en-US" dirty="0" smtClean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05" y="4404284"/>
            <a:ext cx="4158578" cy="617196"/>
          </a:xfrm>
          <a:prstGeom prst="rect">
            <a:avLst/>
          </a:prstGeom>
        </p:spPr>
        <p:txBody>
          <a:bodyPr lIns="90000" tIns="0" rIns="0" bIns="0" anchor="t" anchorCtr="0">
            <a:normAutofit/>
          </a:bodyPr>
          <a:lstStyle>
            <a:lvl1pPr marL="0" indent="0">
              <a:spcBef>
                <a:spcPts val="225"/>
              </a:spcBef>
              <a:buNone/>
              <a:defRPr sz="1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Содержание презентации</a:t>
            </a:r>
            <a:endParaRPr lang="en-US" dirty="0" smtClean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382" y="1861639"/>
            <a:ext cx="2834999" cy="324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Фото в соответствии</a:t>
            </a:r>
            <a:br>
              <a:rPr lang="ru-RU" dirty="0" smtClean="0"/>
            </a:br>
            <a:r>
              <a:rPr lang="ru-RU" dirty="0" smtClean="0"/>
              <a:t> с целями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90mm x 105mm</a:t>
            </a:r>
            <a:endParaRPr lang="ru-RU" dirty="0" smtClean="0"/>
          </a:p>
        </p:txBody>
      </p:sp>
      <p:pic>
        <p:nvPicPr>
          <p:cNvPr id="24" name="Picture 25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0" b="98000" l="0" r="100000">
                        <a14:backgroundMark x1="21739" y1="48000" x2="21739" y2="48000"/>
                        <a14:backgroundMark x1="44928" y1="34000" x2="44928" y2="34000"/>
                        <a14:backgroundMark x1="43478" y1="30000" x2="55072" y2="26000"/>
                        <a14:backgroundMark x1="81159" y1="54000" x2="79710" y2="40000"/>
                        <a14:backgroundMark x1="66667" y1="74000" x2="47826" y2="74000"/>
                        <a14:backgroundMark x1="18841" y1="56000" x2="21739" y2="38000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30" y="6687320"/>
            <a:ext cx="135000" cy="1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4" name="Picture 32" descr="C:\Users\p.kornev\Desktop\Новая папка\FAX.png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56" b="100000" l="0" r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56" y="6659382"/>
            <a:ext cx="161319" cy="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7380391" y="5398602"/>
            <a:ext cx="1562036" cy="612000"/>
          </a:xfrm>
          <a:prstGeom prst="rect">
            <a:avLst/>
          </a:prstGeom>
        </p:spPr>
        <p:txBody>
          <a:bodyPr lIns="90000" tIns="0" rIns="90000" bIns="0" anchor="ctr" anchorCtr="0">
            <a:normAutofit/>
          </a:bodyPr>
          <a:lstStyle>
            <a:lvl1pPr marL="0" indent="0" algn="r">
              <a:spcBef>
                <a:spcPts val="225"/>
              </a:spcBef>
              <a:buFontTx/>
              <a:buNone/>
              <a:defRPr sz="1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Конфиденциально</a:t>
            </a:r>
            <a:endParaRPr lang="en-US" dirty="0" smtClean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197644" y="165910"/>
            <a:ext cx="2700000" cy="7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Логотип партнера/контрагента</a:t>
            </a:r>
          </a:p>
          <a:p>
            <a:pPr lvl="0"/>
            <a:r>
              <a:rPr lang="ru-RU" dirty="0" smtClean="0"/>
              <a:t>20</a:t>
            </a:r>
            <a:r>
              <a:rPr lang="en-US" dirty="0" smtClean="0"/>
              <a:t>mm x 100mm</a:t>
            </a:r>
            <a:endParaRPr lang="ru-RU" dirty="0" smtClean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85750" y="6665718"/>
            <a:ext cx="360606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90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0" name="Объект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6705" y="620688"/>
            <a:ext cx="7828562" cy="25304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35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197644" y="6329512"/>
            <a:ext cx="8748713" cy="324000"/>
          </a:xfrm>
        </p:spPr>
        <p:txBody>
          <a:bodyPr lIns="0" tIns="0" rIns="0" bIns="0" anchor="t" anchorCtr="0"/>
          <a:lstStyle>
            <a:lvl1pPr>
              <a:spcBef>
                <a:spcPts val="225"/>
              </a:spcBef>
              <a:defRPr sz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85750" y="6665718"/>
            <a:ext cx="360606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006316" y="6666730"/>
            <a:ext cx="7526520" cy="180000"/>
          </a:xfrm>
        </p:spPr>
        <p:txBody>
          <a:bodyPr lIns="0" tIns="0" rIns="0" bIns="0" anchor="ctr" anchorCtr="0"/>
          <a:lstStyle>
            <a:lvl1pPr>
              <a:spcBef>
                <a:spcPts val="225"/>
              </a:spcBef>
              <a:defRPr sz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600" dirty="0" smtClean="0">
                <a:solidFill>
                  <a:srgbClr val="FFFFFF"/>
                </a:solidFill>
              </a:rPr>
              <a:t>|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6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idx="1"/>
          </p:nvPr>
        </p:nvSpPr>
        <p:spPr>
          <a:xfrm>
            <a:off x="191489" y="1045533"/>
            <a:ext cx="8754867" cy="5256212"/>
          </a:xfrm>
          <a:prstGeom prst="rect">
            <a:avLst/>
          </a:prstGeom>
        </p:spPr>
        <p:txBody>
          <a:bodyPr vert="horz" lIns="90000" tIns="45720" rIns="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452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0" name="Объект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85750" y="6665718"/>
            <a:ext cx="360606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algn="r" defTabSz="685800" rtl="0" eaLnBrk="1" latinLnBrk="0" hangingPunct="1">
              <a:defRPr lang="ru-RU" sz="105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96705" y="116632"/>
            <a:ext cx="7828562" cy="72008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35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197644" y="6329512"/>
            <a:ext cx="8748713" cy="324000"/>
          </a:xfrm>
        </p:spPr>
        <p:txBody>
          <a:bodyPr lIns="0" tIns="0" rIns="0" bIns="0" anchor="t" anchorCtr="0"/>
          <a:lstStyle>
            <a:lvl1pPr>
              <a:spcBef>
                <a:spcPts val="225"/>
              </a:spcBef>
              <a:defRPr sz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006316" y="6666730"/>
            <a:ext cx="7526520" cy="180000"/>
          </a:xfrm>
        </p:spPr>
        <p:txBody>
          <a:bodyPr lIns="0" tIns="0" rIns="0" bIns="0" anchor="ctr" anchorCtr="0"/>
          <a:lstStyle>
            <a:lvl1pPr>
              <a:spcBef>
                <a:spcPts val="225"/>
              </a:spcBef>
              <a:defRPr sz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600" dirty="0" smtClean="0">
                <a:solidFill>
                  <a:srgbClr val="FFFFFF"/>
                </a:solidFill>
              </a:rPr>
              <a:t>|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1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0" name="Объект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85750" y="6665718"/>
            <a:ext cx="360606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algn="r" defTabSz="685800" rtl="0" eaLnBrk="1" latinLnBrk="0" hangingPunct="1">
              <a:defRPr lang="ru-RU" sz="105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96705" y="44624"/>
            <a:ext cx="7828562" cy="82911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35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idx="1"/>
          </p:nvPr>
        </p:nvSpPr>
        <p:spPr>
          <a:xfrm>
            <a:off x="198481" y="1493410"/>
            <a:ext cx="4295840" cy="48172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33" name="Текст 2"/>
          <p:cNvSpPr>
            <a:spLocks noGrp="1"/>
          </p:cNvSpPr>
          <p:nvPr>
            <p:ph idx="22" hasCustomPrompt="1"/>
          </p:nvPr>
        </p:nvSpPr>
        <p:spPr>
          <a:xfrm>
            <a:off x="4647929" y="1488107"/>
            <a:ext cx="4293000" cy="48172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defRPr lang="ru-RU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7663" indent="-214313" algn="l" defTabSz="6858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1013" indent="-214313" algn="l" defTabSz="685800" rtl="0" eaLnBrk="1" latinLnBrk="0" hangingPunct="1">
              <a:lnSpc>
                <a:spcPct val="90000"/>
              </a:lnSpc>
              <a:defRPr lang="ru-RU" sz="10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90000"/>
              </a:lnSpc>
              <a:defRPr lang="ru-RU" sz="9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266700" lvl="1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406004" lvl="2" indent="-1393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539354" lvl="3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198481" y="1058467"/>
            <a:ext cx="4295840" cy="431800"/>
          </a:xfr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2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4650424" y="1058467"/>
            <a:ext cx="4290506" cy="431800"/>
          </a:xfr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2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197644" y="6329512"/>
            <a:ext cx="8748713" cy="324000"/>
          </a:xfrm>
        </p:spPr>
        <p:txBody>
          <a:bodyPr lIns="0" tIns="0" rIns="0" bIns="0" anchor="t" anchorCtr="0"/>
          <a:lstStyle>
            <a:lvl1pPr>
              <a:spcBef>
                <a:spcPts val="225"/>
              </a:spcBef>
              <a:defRPr sz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006316" y="6666730"/>
            <a:ext cx="7526520" cy="180000"/>
          </a:xfrm>
        </p:spPr>
        <p:txBody>
          <a:bodyPr lIns="0" tIns="0" rIns="0" bIns="0" anchor="ctr" anchorCtr="0"/>
          <a:lstStyle>
            <a:lvl1pPr>
              <a:spcBef>
                <a:spcPts val="225"/>
              </a:spcBef>
              <a:defRPr sz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600" dirty="0" smtClean="0">
                <a:solidFill>
                  <a:srgbClr val="FFFFFF"/>
                </a:solidFill>
              </a:rPr>
              <a:t>|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7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0" name="Объект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85750" y="6665718"/>
            <a:ext cx="360606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algn="r" defTabSz="685800" rtl="0" eaLnBrk="1" latinLnBrk="0" hangingPunct="1">
              <a:defRPr lang="ru-RU" sz="105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96705" y="333737"/>
            <a:ext cx="7828562" cy="540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35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37" name="Текст 2"/>
          <p:cNvSpPr>
            <a:spLocks noGrp="1"/>
          </p:cNvSpPr>
          <p:nvPr>
            <p:ph idx="25" hasCustomPrompt="1"/>
          </p:nvPr>
        </p:nvSpPr>
        <p:spPr>
          <a:xfrm>
            <a:off x="200383" y="1489972"/>
            <a:ext cx="2835000" cy="48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defRPr lang="ru-RU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7663" indent="-214313" algn="l" defTabSz="6858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1013" indent="-214313" algn="l" defTabSz="685800" rtl="0" eaLnBrk="1" latinLnBrk="0" hangingPunct="1">
              <a:lnSpc>
                <a:spcPct val="90000"/>
              </a:lnSpc>
              <a:defRPr lang="ru-RU" sz="10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90000"/>
              </a:lnSpc>
              <a:defRPr lang="ru-RU" sz="9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266700" lvl="1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406004" lvl="2" indent="-1393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539354" lvl="3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38" name="Текст 2"/>
          <p:cNvSpPr>
            <a:spLocks noGrp="1"/>
          </p:cNvSpPr>
          <p:nvPr>
            <p:ph idx="26" hasCustomPrompt="1"/>
          </p:nvPr>
        </p:nvSpPr>
        <p:spPr>
          <a:xfrm>
            <a:off x="3151298" y="1489972"/>
            <a:ext cx="2834999" cy="48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defRPr lang="ru-RU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7663" indent="-214313" algn="l" defTabSz="6858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1013" indent="-214313" algn="l" defTabSz="685800" rtl="0" eaLnBrk="1" latinLnBrk="0" hangingPunct="1">
              <a:lnSpc>
                <a:spcPct val="90000"/>
              </a:lnSpc>
              <a:defRPr lang="ru-RU" sz="10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90000"/>
              </a:lnSpc>
              <a:defRPr lang="ru-RU" sz="9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266700" lvl="1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406004" lvl="2" indent="-1393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539354" lvl="3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39" name="Текст 2"/>
          <p:cNvSpPr>
            <a:spLocks noGrp="1"/>
          </p:cNvSpPr>
          <p:nvPr>
            <p:ph idx="27" hasCustomPrompt="1"/>
          </p:nvPr>
        </p:nvSpPr>
        <p:spPr>
          <a:xfrm>
            <a:off x="6105287" y="1489972"/>
            <a:ext cx="2835000" cy="48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defRPr lang="ru-RU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7663" indent="-214313" algn="l" defTabSz="6858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1013" indent="-214313" algn="l" defTabSz="685800" rtl="0" eaLnBrk="1" latinLnBrk="0" hangingPunct="1">
              <a:lnSpc>
                <a:spcPct val="90000"/>
              </a:lnSpc>
              <a:defRPr lang="ru-RU" sz="10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90000"/>
              </a:lnSpc>
              <a:defRPr lang="ru-RU" sz="9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266700" lvl="1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406004" lvl="2" indent="-1393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539354" lvl="3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95942" y="82326"/>
            <a:ext cx="7830000" cy="215900"/>
          </a:xfrm>
        </p:spPr>
        <p:txBody>
          <a:bodyPr lIns="0" tIns="0" rIns="0" bIns="18000" anchor="b" anchorCtr="0">
            <a:normAutofit/>
          </a:bodyPr>
          <a:lstStyle>
            <a:lvl1pPr>
              <a:spcBef>
                <a:spcPts val="0"/>
              </a:spcBef>
              <a:defRPr sz="900" b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3151298" y="1058054"/>
            <a:ext cx="2835000" cy="431800"/>
          </a:xfr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2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6105893" y="1058054"/>
            <a:ext cx="2835000" cy="431800"/>
          </a:xfr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2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00132" y="1058054"/>
            <a:ext cx="2835000" cy="432000"/>
          </a:xfr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2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197644" y="6329512"/>
            <a:ext cx="8748713" cy="324000"/>
          </a:xfrm>
        </p:spPr>
        <p:txBody>
          <a:bodyPr lIns="0" tIns="0" rIns="0" bIns="0" anchor="t" anchorCtr="0"/>
          <a:lstStyle>
            <a:lvl1pPr>
              <a:spcBef>
                <a:spcPts val="225"/>
              </a:spcBef>
              <a:defRPr sz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006316" y="6666730"/>
            <a:ext cx="7526520" cy="180000"/>
          </a:xfrm>
        </p:spPr>
        <p:txBody>
          <a:bodyPr lIns="0" tIns="0" rIns="0" bIns="0" anchor="ctr" anchorCtr="0"/>
          <a:lstStyle>
            <a:lvl1pPr>
              <a:spcBef>
                <a:spcPts val="225"/>
              </a:spcBef>
              <a:defRPr sz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600" dirty="0" smtClean="0">
                <a:solidFill>
                  <a:srgbClr val="FFFFFF"/>
                </a:solidFill>
              </a:rPr>
              <a:t>|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7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0" name="Объект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85750" y="6665718"/>
            <a:ext cx="360606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algn="r" defTabSz="685800" rtl="0" eaLnBrk="1" latinLnBrk="0" hangingPunct="1">
              <a:defRPr lang="ru-RU" sz="105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96705" y="333737"/>
            <a:ext cx="7828562" cy="540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35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36" name="Текст 2"/>
          <p:cNvSpPr>
            <a:spLocks noGrp="1"/>
          </p:cNvSpPr>
          <p:nvPr>
            <p:ph idx="22" hasCustomPrompt="1"/>
          </p:nvPr>
        </p:nvSpPr>
        <p:spPr>
          <a:xfrm>
            <a:off x="199038" y="1496027"/>
            <a:ext cx="2806607" cy="381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defRPr lang="ru-RU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7663" indent="-214313" algn="l" defTabSz="6858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1013" indent="-214313" algn="l" defTabSz="685800" rtl="0" eaLnBrk="1" latinLnBrk="0" hangingPunct="1">
              <a:lnSpc>
                <a:spcPct val="90000"/>
              </a:lnSpc>
              <a:defRPr lang="ru-RU" sz="10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90000"/>
              </a:lnSpc>
              <a:defRPr lang="ru-RU" sz="9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266700" lvl="1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406004" lvl="2" indent="-1393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539354" lvl="3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40" name="Текст 2"/>
          <p:cNvSpPr>
            <a:spLocks noGrp="1"/>
          </p:cNvSpPr>
          <p:nvPr>
            <p:ph idx="33" hasCustomPrompt="1"/>
          </p:nvPr>
        </p:nvSpPr>
        <p:spPr>
          <a:xfrm>
            <a:off x="3154250" y="1496027"/>
            <a:ext cx="2806212" cy="381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defRPr lang="ru-RU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7663" indent="-214313" algn="l" defTabSz="6858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1013" indent="-214313" algn="l" defTabSz="685800" rtl="0" eaLnBrk="1" latinLnBrk="0" hangingPunct="1">
              <a:lnSpc>
                <a:spcPct val="90000"/>
              </a:lnSpc>
              <a:defRPr lang="ru-RU" sz="10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90000"/>
              </a:lnSpc>
              <a:defRPr lang="ru-RU" sz="9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266700" lvl="1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406004" lvl="2" indent="-1393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539354" lvl="3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41" name="Текст 2"/>
          <p:cNvSpPr>
            <a:spLocks noGrp="1"/>
          </p:cNvSpPr>
          <p:nvPr>
            <p:ph idx="34" hasCustomPrompt="1"/>
          </p:nvPr>
        </p:nvSpPr>
        <p:spPr>
          <a:xfrm>
            <a:off x="6125559" y="1496027"/>
            <a:ext cx="2821047" cy="381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defRPr lang="ru-RU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7663" indent="-214313" algn="l" defTabSz="6858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1013" indent="-214313" algn="l" defTabSz="685800" rtl="0" eaLnBrk="1" latinLnBrk="0" hangingPunct="1">
              <a:lnSpc>
                <a:spcPct val="90000"/>
              </a:lnSpc>
              <a:defRPr lang="ru-RU" sz="10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90000"/>
              </a:lnSpc>
              <a:defRPr lang="ru-RU" sz="9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266700" lvl="1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406004" lvl="2" indent="-1393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539354" lvl="3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43" name="Текст 2"/>
          <p:cNvSpPr>
            <a:spLocks noGrp="1"/>
          </p:cNvSpPr>
          <p:nvPr>
            <p:ph idx="36" hasCustomPrompt="1"/>
          </p:nvPr>
        </p:nvSpPr>
        <p:spPr>
          <a:xfrm>
            <a:off x="196705" y="5373270"/>
            <a:ext cx="2808940" cy="9354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defRPr lang="ru-RU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7663" indent="-214313" algn="l" defTabSz="6858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2pPr>
            <a:lvl3pPr marL="481013" indent="-214313" algn="l" defTabSz="685800" rtl="0" eaLnBrk="1" latinLnBrk="0" hangingPunct="1">
              <a:lnSpc>
                <a:spcPct val="90000"/>
              </a:lnSpc>
              <a:defRPr lang="ru-RU" sz="105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90000"/>
              </a:lnSpc>
              <a:defRPr lang="ru-RU" sz="9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Вывод</a:t>
            </a:r>
          </a:p>
        </p:txBody>
      </p:sp>
      <p:sp>
        <p:nvSpPr>
          <p:cNvPr id="44" name="Текст 2"/>
          <p:cNvSpPr>
            <a:spLocks noGrp="1"/>
          </p:cNvSpPr>
          <p:nvPr>
            <p:ph idx="37" hasCustomPrompt="1"/>
          </p:nvPr>
        </p:nvSpPr>
        <p:spPr>
          <a:xfrm>
            <a:off x="3154249" y="5373270"/>
            <a:ext cx="2803355" cy="9354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defRPr lang="ru-RU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7663" indent="-214313" algn="l" defTabSz="6858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2pPr>
            <a:lvl3pPr marL="481013" indent="-214313" algn="l" defTabSz="685800" rtl="0" eaLnBrk="1" latinLnBrk="0" hangingPunct="1">
              <a:lnSpc>
                <a:spcPct val="90000"/>
              </a:lnSpc>
              <a:defRPr lang="ru-RU" sz="105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90000"/>
              </a:lnSpc>
              <a:defRPr lang="ru-RU" sz="9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Вывод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95942" y="82326"/>
            <a:ext cx="7830000" cy="215900"/>
          </a:xfrm>
        </p:spPr>
        <p:txBody>
          <a:bodyPr lIns="0" tIns="0" rIns="0" bIns="18000" anchor="b" anchorCtr="0">
            <a:normAutofit/>
          </a:bodyPr>
          <a:lstStyle>
            <a:lvl1pPr>
              <a:spcBef>
                <a:spcPts val="0"/>
              </a:spcBef>
              <a:defRPr sz="900" b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01645" y="1058118"/>
            <a:ext cx="2970000" cy="431800"/>
          </a:xfrm>
          <a:prstGeom prst="homePlate">
            <a:avLst/>
          </a:prstGeo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2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157917" y="1058118"/>
            <a:ext cx="2970000" cy="431800"/>
          </a:xfrm>
          <a:prstGeom prst="chevron">
            <a:avLst/>
          </a:prstGeo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2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133764" y="1058118"/>
            <a:ext cx="2970000" cy="431800"/>
          </a:xfrm>
          <a:prstGeom prst="chevron">
            <a:avLst/>
          </a:prstGeo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2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197644" y="6329512"/>
            <a:ext cx="8748713" cy="324000"/>
          </a:xfrm>
        </p:spPr>
        <p:txBody>
          <a:bodyPr lIns="0" tIns="0" rIns="0" bIns="0" anchor="t" anchorCtr="0"/>
          <a:lstStyle>
            <a:lvl1pPr>
              <a:spcBef>
                <a:spcPts val="225"/>
              </a:spcBef>
              <a:defRPr sz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46" name="Текст 2"/>
          <p:cNvSpPr>
            <a:spLocks noGrp="1"/>
          </p:cNvSpPr>
          <p:nvPr>
            <p:ph idx="38" hasCustomPrompt="1"/>
          </p:nvPr>
        </p:nvSpPr>
        <p:spPr>
          <a:xfrm>
            <a:off x="6125559" y="5373270"/>
            <a:ext cx="2821047" cy="9354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defRPr lang="ru-RU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7663" indent="-214313" algn="l" defTabSz="6858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2pPr>
            <a:lvl3pPr marL="481013" indent="-214313" algn="l" defTabSz="685800" rtl="0" eaLnBrk="1" latinLnBrk="0" hangingPunct="1">
              <a:lnSpc>
                <a:spcPct val="90000"/>
              </a:lnSpc>
              <a:defRPr lang="ru-RU" sz="105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90000"/>
              </a:lnSpc>
              <a:defRPr lang="ru-RU" sz="9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Вывод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006316" y="6666730"/>
            <a:ext cx="7526520" cy="180000"/>
          </a:xfrm>
        </p:spPr>
        <p:txBody>
          <a:bodyPr lIns="0" tIns="0" rIns="0" bIns="0" anchor="ctr" anchorCtr="0"/>
          <a:lstStyle>
            <a:lvl1pPr>
              <a:spcBef>
                <a:spcPts val="225"/>
              </a:spcBef>
              <a:defRPr sz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600" dirty="0" smtClean="0">
                <a:solidFill>
                  <a:srgbClr val="FFFFFF"/>
                </a:solidFill>
              </a:rPr>
              <a:t>|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1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текстовы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0" name="Объект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644" y="1052513"/>
            <a:ext cx="8748713" cy="5256212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85750" y="6665718"/>
            <a:ext cx="360606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algn="r" defTabSz="685800" rtl="0" eaLnBrk="1" latinLnBrk="0" hangingPunct="1">
              <a:defRPr lang="ru-RU" sz="105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96705" y="333737"/>
            <a:ext cx="7828562" cy="540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95942" y="82326"/>
            <a:ext cx="7830000" cy="215900"/>
          </a:xfrm>
        </p:spPr>
        <p:txBody>
          <a:bodyPr lIns="0" tIns="0" rIns="0" bIns="18000" anchor="b" anchorCtr="0">
            <a:normAutofit/>
          </a:bodyPr>
          <a:lstStyle>
            <a:lvl1pPr>
              <a:spcBef>
                <a:spcPts val="0"/>
              </a:spcBef>
              <a:defRPr sz="900" b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197644" y="6329512"/>
            <a:ext cx="8748713" cy="324000"/>
          </a:xfrm>
        </p:spPr>
        <p:txBody>
          <a:bodyPr lIns="0" tIns="0" rIns="0" bIns="0" anchor="t" anchorCtr="0"/>
          <a:lstStyle>
            <a:lvl1pPr>
              <a:spcBef>
                <a:spcPts val="225"/>
              </a:spcBef>
              <a:defRPr sz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006316" y="6666730"/>
            <a:ext cx="7526520" cy="180000"/>
          </a:xfrm>
        </p:spPr>
        <p:txBody>
          <a:bodyPr lIns="0" tIns="0" rIns="0" bIns="0" anchor="ctr" anchorCtr="0"/>
          <a:lstStyle>
            <a:lvl1pPr>
              <a:spcBef>
                <a:spcPts val="225"/>
              </a:spcBef>
              <a:defRPr sz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600" dirty="0" smtClean="0">
                <a:solidFill>
                  <a:srgbClr val="FFFFFF"/>
                </a:solidFill>
              </a:rPr>
              <a:t>| </a:t>
            </a:r>
            <a:r>
              <a:rPr lang="ru-RU" sz="6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600" dirty="0" smtClean="0">
                <a:solidFill>
                  <a:srgbClr val="FFFFFF"/>
                </a:solidFill>
              </a:rPr>
              <a:t>|</a:t>
            </a:r>
            <a:r>
              <a:rPr lang="ru-RU" sz="6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6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94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6D603A6-9E32-46B1-ABCF-A5E29E1A9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0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5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5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3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7.xml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0E7B3-698A-416C-B04C-8F70533CA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7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99" name="Picture 127" descr="C:\Users\p.kornev\Desktop\Новая папка\Slide back s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489" y="1052513"/>
            <a:ext cx="8754867" cy="5173976"/>
          </a:xfrm>
          <a:prstGeom prst="rect">
            <a:avLst/>
          </a:prstGeom>
        </p:spPr>
        <p:txBody>
          <a:bodyPr vert="horz" lIns="9000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9" name="Текст 8"/>
          <p:cNvSpPr txBox="1">
            <a:spLocks/>
          </p:cNvSpPr>
          <p:nvPr userDrawn="1"/>
        </p:nvSpPr>
        <p:spPr>
          <a:xfrm>
            <a:off x="195942" y="6669620"/>
            <a:ext cx="8353034" cy="1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800" kern="1200" baseline="0">
                <a:solidFill>
                  <a:schemeClr val="bg1"/>
                </a:solidFill>
                <a:latin typeface="HelveticaNeueCy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Char char="–"/>
              <a:defRPr sz="2000" kern="120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mtClean="0">
                <a:solidFill>
                  <a:srgbClr val="FFFFFF"/>
                </a:solidFill>
                <a:latin typeface="+mj-lt"/>
              </a:rPr>
              <a:t>© </a:t>
            </a:r>
            <a:r>
              <a:rPr lang="ru-RU" sz="600" smtClean="0">
                <a:solidFill>
                  <a:srgbClr val="FFFFFF"/>
                </a:solidFill>
                <a:latin typeface="+mj-lt"/>
              </a:rPr>
              <a:t>ФГУП «Почта России</a:t>
            </a:r>
            <a:r>
              <a:rPr lang="ru-RU" sz="600" dirty="0" smtClean="0">
                <a:solidFill>
                  <a:srgbClr val="FFFFFF"/>
                </a:solidFill>
                <a:latin typeface="+mj-lt"/>
              </a:rPr>
              <a:t>»</a:t>
            </a:r>
            <a:endParaRPr lang="ru-RU" sz="600" dirty="0" smtClean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4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kern="1200">
          <a:solidFill>
            <a:schemeClr val="bg1"/>
          </a:solidFill>
          <a:latin typeface="HelveticaNeueCyr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j-lt"/>
          <a:ea typeface="+mn-ea"/>
          <a:cs typeface="+mn-cs"/>
        </a:defRPr>
      </a:lvl1pPr>
      <a:lvl2pPr marL="266700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002060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j-lt"/>
          <a:ea typeface="+mn-ea"/>
          <a:cs typeface="+mn-cs"/>
        </a:defRPr>
      </a:lvl2pPr>
      <a:lvl3pPr marL="406004" indent="-139304" algn="l" defTabSz="685800" rtl="0" eaLnBrk="1" latinLnBrk="0" hangingPunct="1">
        <a:lnSpc>
          <a:spcPct val="90000"/>
        </a:lnSpc>
        <a:spcBef>
          <a:spcPts val="375"/>
        </a:spcBef>
        <a:buClr>
          <a:srgbClr val="002060"/>
        </a:buClr>
        <a:buFontTx/>
        <a:buChar char="–"/>
        <a:defRPr sz="1050" kern="1200">
          <a:solidFill>
            <a:schemeClr val="tx1"/>
          </a:solidFill>
          <a:latin typeface="+mj-lt"/>
          <a:ea typeface="+mn-ea"/>
          <a:cs typeface="+mn-cs"/>
        </a:defRPr>
      </a:lvl3pPr>
      <a:lvl4pPr marL="539354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00206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206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NeueCyr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3203848" y="1916832"/>
            <a:ext cx="5773319" cy="316835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>
                <a:cs typeface="Calibri" pitchFamily="34" charset="0"/>
              </a:rPr>
              <a:t>Обособленное структурное подразделение </a:t>
            </a:r>
          </a:p>
          <a:p>
            <a:pPr algn="ctr">
              <a:defRPr/>
            </a:pPr>
            <a:r>
              <a:rPr lang="ru-RU" sz="2000" dirty="0">
                <a:cs typeface="Calibri" pitchFamily="34" charset="0"/>
              </a:rPr>
              <a:t> </a:t>
            </a:r>
            <a:r>
              <a:rPr lang="ru-RU" sz="2000" dirty="0" err="1">
                <a:cs typeface="Calibri" pitchFamily="34" charset="0"/>
              </a:rPr>
              <a:t>Новокуйбышевский</a:t>
            </a:r>
            <a:r>
              <a:rPr lang="ru-RU" sz="2000" dirty="0">
                <a:cs typeface="Calibri" pitchFamily="34" charset="0"/>
              </a:rPr>
              <a:t> почтамт</a:t>
            </a:r>
          </a:p>
          <a:p>
            <a:pPr algn="ctr">
              <a:defRPr/>
            </a:pPr>
            <a:r>
              <a:rPr lang="ru-RU" sz="2000" dirty="0">
                <a:cs typeface="Calibri" pitchFamily="34" charset="0"/>
              </a:rPr>
              <a:t>УФПС Самарской области- </a:t>
            </a:r>
          </a:p>
          <a:p>
            <a:pPr algn="ctr">
              <a:defRPr/>
            </a:pPr>
            <a:r>
              <a:rPr lang="ru-RU" sz="2000" dirty="0">
                <a:cs typeface="Calibri" pitchFamily="34" charset="0"/>
              </a:rPr>
              <a:t>филиала ФГУП «Почта России».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948264" y="5466529"/>
            <a:ext cx="1995446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г. Новокуйбышевск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07.06.2018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г.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D1820B-1517-48C1-A72F-FDB450F5A19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1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D1820B-1517-48C1-A72F-FDB450F5A19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63688" y="2822233"/>
            <a:ext cx="5021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СПАСИБО 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ЗА  ВНИМАНИЕ !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D1820B-1517-48C1-A72F-FDB450F5A19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Основные  характеристики  </a:t>
            </a:r>
            <a:r>
              <a:rPr lang="ru-RU" sz="2000" dirty="0"/>
              <a:t>обособленного  структурного  подразделения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79926"/>
              </p:ext>
            </p:extLst>
          </p:nvPr>
        </p:nvGraphicFramePr>
        <p:xfrm>
          <a:off x="196704" y="1018396"/>
          <a:ext cx="8191719" cy="5226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080">
                  <a:extLst>
                    <a:ext uri="{9D8B030D-6E8A-4147-A177-3AD203B41FA5}">
                      <a16:colId xmlns="" xmlns:a16="http://schemas.microsoft.com/office/drawing/2014/main" val="2877346706"/>
                    </a:ext>
                  </a:extLst>
                </a:gridCol>
                <a:gridCol w="4135244">
                  <a:extLst>
                    <a:ext uri="{9D8B030D-6E8A-4147-A177-3AD203B41FA5}">
                      <a16:colId xmlns="" xmlns:a16="http://schemas.microsoft.com/office/drawing/2014/main" val="1289250402"/>
                    </a:ext>
                  </a:extLst>
                </a:gridCol>
                <a:gridCol w="1625395">
                  <a:extLst>
                    <a:ext uri="{9D8B030D-6E8A-4147-A177-3AD203B41FA5}">
                      <a16:colId xmlns="" xmlns:a16="http://schemas.microsoft.com/office/drawing/2014/main" val="4249675099"/>
                    </a:ext>
                  </a:extLst>
                </a:gridCol>
              </a:tblGrid>
              <a:tr h="54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</a:rPr>
                        <a:t>УФПС Самарской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349" marR="263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ОСП </a:t>
                      </a:r>
                      <a:r>
                        <a:rPr lang="ru-RU" sz="1100" dirty="0" err="1" smtClean="0">
                          <a:effectLst/>
                        </a:rPr>
                        <a:t>Новокуйбышевский</a:t>
                      </a:r>
                      <a:r>
                        <a:rPr lang="ru-RU" sz="1100" dirty="0" smtClean="0">
                          <a:effectLst/>
                        </a:rPr>
                        <a:t> почтамт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349" marR="2634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6177452"/>
                  </a:ext>
                </a:extLst>
              </a:tr>
              <a:tr h="118641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Карта региона</a:t>
                      </a:r>
                      <a:endParaRPr lang="ru-RU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Обслуживание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349" marR="2634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62219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Перечень  обслуживаемых городов:  г. о. Новокуйбышевск, г. о. Чапаевск</a:t>
                      </a:r>
                    </a:p>
                  </a:txBody>
                  <a:tcPr marL="26349" marR="2634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920005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</a:rPr>
                        <a:t>Административный  центр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г.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о. Новокуйбышевск</a:t>
                      </a:r>
                      <a:endParaRPr lang="ru-RU" sz="1100" dirty="0"/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804397963"/>
                  </a:ext>
                </a:extLst>
              </a:tr>
              <a:tr h="321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ru-RU" sz="11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территории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273 кв.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км</a:t>
                      </a:r>
                      <a:endParaRPr lang="ru-R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2697855567"/>
                  </a:ext>
                </a:extLst>
              </a:tr>
              <a:tr h="331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u="none" strike="noStrike" dirty="0" smtClean="0">
                          <a:effectLst/>
                        </a:rPr>
                        <a:t>Население</a:t>
                      </a:r>
                      <a:endParaRPr lang="ru-RU" sz="1100" b="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181 130 чел</a:t>
                      </a:r>
                      <a:r>
                        <a:rPr lang="ru-RU" sz="1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4077321082"/>
                  </a:ext>
                </a:extLst>
              </a:tr>
              <a:tr h="307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Пенсионеры,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53 200 чел</a:t>
                      </a:r>
                      <a:r>
                        <a:rPr lang="ru-RU" sz="1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3793893518"/>
                  </a:ext>
                </a:extLst>
              </a:tr>
              <a:tr h="356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</a:rPr>
                        <a:t>В  </a:t>
                      </a:r>
                      <a:r>
                        <a:rPr lang="ru-RU" sz="1100" i="1" dirty="0" err="1" smtClean="0">
                          <a:effectLst/>
                        </a:rPr>
                        <a:t>т.ч</a:t>
                      </a:r>
                      <a:r>
                        <a:rPr lang="ru-RU" sz="1100" i="1" dirty="0" smtClean="0">
                          <a:effectLst/>
                        </a:rPr>
                        <a:t>. обслуживаются </a:t>
                      </a:r>
                      <a:r>
                        <a:rPr lang="ru-RU" sz="1100" i="1" dirty="0">
                          <a:effectLst/>
                        </a:rPr>
                        <a:t>на почте</a:t>
                      </a:r>
                      <a:endParaRPr lang="ru-RU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23 666 чел (43%)</a:t>
                      </a:r>
                      <a:endParaRPr lang="ru-R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429110480"/>
                  </a:ext>
                </a:extLst>
              </a:tr>
              <a:tr h="356369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ОПС, всего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2870063555"/>
                  </a:ext>
                </a:extLst>
              </a:tr>
              <a:tr h="35636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городских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2201916123"/>
                  </a:ext>
                </a:extLst>
              </a:tr>
              <a:tr h="35636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сельских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3294693978"/>
                  </a:ext>
                </a:extLst>
              </a:tr>
              <a:tr h="35636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передвижных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1294082931"/>
                  </a:ext>
                </a:extLst>
              </a:tr>
              <a:tr h="35636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Временно закрытых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255606985"/>
                  </a:ext>
                </a:extLst>
              </a:tr>
              <a:tr h="35636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ОПС 4-5 класса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641002220"/>
                  </a:ext>
                </a:extLst>
              </a:tr>
              <a:tr h="35636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ОПС, обслуживающих  население менее 500 чел.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4100764042"/>
                  </a:ext>
                </a:extLst>
              </a:tr>
              <a:tr h="35636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общего  количества  ОПС  убыточных 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2017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49" marR="26349" marT="0" marB="0" anchor="ctr"/>
                </a:tc>
                <a:extLst>
                  <a:ext uri="{0D108BD9-81ED-4DB2-BD59-A6C34878D82A}">
                    <a16:rowId xmlns="" xmlns:a16="http://schemas.microsoft.com/office/drawing/2014/main" val="37625074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4" y="1573474"/>
            <a:ext cx="2431079" cy="18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4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D1820B-1517-48C1-A72F-FDB450F5A19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578364"/>
              </p:ext>
            </p:extLst>
          </p:nvPr>
        </p:nvGraphicFramePr>
        <p:xfrm>
          <a:off x="192088" y="1046163"/>
          <a:ext cx="87534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08004" y="116632"/>
            <a:ext cx="7748372" cy="56639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HelveticaNeueCyr"/>
              </a:rPr>
              <a:t>Письменная корреспонденция</a:t>
            </a:r>
            <a:endParaRPr lang="ru-RU" sz="1800" dirty="0">
              <a:latin typeface="HelveticaNeueCyr"/>
            </a:endParaRPr>
          </a:p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17961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D1820B-1517-48C1-A72F-FDB450F5A19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030993"/>
              </p:ext>
            </p:extLst>
          </p:nvPr>
        </p:nvGraphicFramePr>
        <p:xfrm>
          <a:off x="192088" y="1046163"/>
          <a:ext cx="87534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08004" y="116632"/>
            <a:ext cx="7748372" cy="56639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HelveticaNeueCyr"/>
              </a:rPr>
              <a:t>Посылки</a:t>
            </a:r>
            <a:endParaRPr lang="ru-RU" sz="1800" dirty="0">
              <a:latin typeface="HelveticaNeueCyr"/>
            </a:endParaRPr>
          </a:p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24469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 vert="horz" lIns="68580" tIns="34290" rIns="0" bIns="34290" rtlCol="0" anchor="ctr"/>
          <a:lstStyle/>
          <a:p>
            <a:pPr algn="r" defTabSz="685800"/>
            <a:fld id="{CBB1C2BF-154B-4AF9-B0B3-48D67A80BCE7}" type="slidenum">
              <a:rPr lang="ru-RU" sz="1050">
                <a:solidFill>
                  <a:srgbClr val="FFFFFF"/>
                </a:solidFill>
                <a:latin typeface="Calibri"/>
              </a:rPr>
              <a:pPr algn="r" defTabSz="685800"/>
              <a:t>5</a:t>
            </a:fld>
            <a:endParaRPr lang="ru-RU" sz="10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любых объемов внутренних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бандеролей,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посылок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отправка денежных переводов как по РФ так и за рубеж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системе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Форсаж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Union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«Рапида»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 и иных платежей на дому и в офисе 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МПКТ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железнодорожных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авиа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отделениях почтовой связи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дому лотерейных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билетов, товаров народного потребления, периодических печатных изданий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 Банка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8004" y="116632"/>
            <a:ext cx="7748372" cy="56639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HelveticaNeueCyr"/>
              </a:rPr>
              <a:t>Услуги предоставляемые </a:t>
            </a:r>
            <a:r>
              <a:rPr lang="ru-RU" sz="1800" dirty="0" err="1" smtClean="0">
                <a:latin typeface="HelveticaNeueCyr"/>
              </a:rPr>
              <a:t>Новокуйбышевским</a:t>
            </a:r>
            <a:r>
              <a:rPr lang="ru-RU" sz="1800" dirty="0" smtClean="0">
                <a:latin typeface="HelveticaNeueCyr"/>
              </a:rPr>
              <a:t> почтамтом</a:t>
            </a:r>
            <a:endParaRPr lang="ru-RU" sz="1800" dirty="0">
              <a:latin typeface="HelveticaNeueCyr"/>
            </a:endParaRPr>
          </a:p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748464" y="6633376"/>
            <a:ext cx="360606" cy="18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B4D1820B-1517-48C1-A72F-FDB450F5A19B}" type="slidenum">
              <a:rPr lang="ru-RU" sz="1050" smtClean="0">
                <a:solidFill>
                  <a:srgbClr val="FFFFFF"/>
                </a:solidFill>
                <a:latin typeface="Calibri"/>
              </a:rPr>
              <a:pPr defTabSz="685800"/>
              <a:t>5</a:t>
            </a:fld>
            <a:endParaRPr lang="ru-RU" sz="105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053115"/>
            <a:ext cx="2201472" cy="12957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193" y="3573016"/>
            <a:ext cx="1816765" cy="528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598362"/>
            <a:ext cx="2160239" cy="528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631" y="5238091"/>
            <a:ext cx="3528776" cy="13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D1820B-1517-48C1-A72F-FDB450F5A19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2068" y="116632"/>
            <a:ext cx="10438082" cy="70183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HelveticaNeueCyr"/>
              </a:rPr>
              <a:t>«</a:t>
            </a:r>
            <a:r>
              <a:rPr lang="ru-RU" sz="2000" dirty="0">
                <a:latin typeface="HelveticaNeueCyr"/>
              </a:rPr>
              <a:t>EMS Почта России» - экспресс доставка отправлений </a:t>
            </a:r>
            <a:endParaRPr lang="ru-RU" sz="2000" dirty="0" smtClean="0">
              <a:latin typeface="HelveticaNeueCyr"/>
            </a:endParaRPr>
          </a:p>
          <a:p>
            <a:r>
              <a:rPr lang="ru-RU" sz="2000" dirty="0" smtClean="0">
                <a:latin typeface="HelveticaNeueCyr"/>
              </a:rPr>
              <a:t>по </a:t>
            </a:r>
            <a:r>
              <a:rPr lang="ru-RU" sz="2000" dirty="0">
                <a:latin typeface="HelveticaNeueCyr"/>
              </a:rPr>
              <a:t>России и за рубеж</a:t>
            </a:r>
            <a:endParaRPr lang="ru-RU" sz="16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Servise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 это услуга по экспресс-доставке отправлений, созданная Всемирным Почтовым Союзом и оказываемая более чем в 190 странах мира.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 России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 это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        Адресная курьерская доставка наземным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воздушным транспортом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принципу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двери до двери».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Упаковочный материал предоставляется бесплатно.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        Возможность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отправки грузов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отправлений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территории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 направлениям по действующим конкурентным тарифам 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        «Прозрачные» тарифы являются окончательными и не предусматривают каких-либо повышающих коэффициентов и дополнительных сборов.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экспресс-отправлений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оn-line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∙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масса вложения – 31,5 кг.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109" y="3933056"/>
            <a:ext cx="3582764" cy="22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3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D1820B-1517-48C1-A72F-FDB450F5A19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платежный кассовый терминал (МПКТ)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терминал, предназначенный для приема платежей на дому в режиме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печати фискальных документов (кассовых чеков) с использованием мобильной контрольно-кассовой машины (фискального регистратора).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2068" y="116632"/>
            <a:ext cx="7908324" cy="70183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HelveticaNeueCyr"/>
              </a:rPr>
              <a:t>Мобильный платежный кассовый терминал 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22536"/>
            <a:ext cx="3249450" cy="13777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6" y="2996952"/>
            <a:ext cx="3737172" cy="29385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429" y="2322536"/>
            <a:ext cx="317629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3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 vert="horz" lIns="68580" tIns="34290" rIns="0" bIns="34290" rtlCol="0" anchor="ctr"/>
          <a:lstStyle/>
          <a:p>
            <a:pPr algn="r" defTabSz="685800"/>
            <a:fld id="{CBB1C2BF-154B-4AF9-B0B3-48D67A80BCE7}" type="slidenum">
              <a:rPr lang="ru-RU" sz="1050">
                <a:solidFill>
                  <a:srgbClr val="FFFFFF"/>
                </a:solidFill>
                <a:latin typeface="Calibri"/>
              </a:rPr>
              <a:pPr algn="r" defTabSz="685800"/>
              <a:t>8</a:t>
            </a:fld>
            <a:endParaRPr lang="ru-RU" sz="10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отделениях почтовой связи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Новокуйбышевского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почтамта представлен большой спектр услуг по страхованию: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«Юрист 24!»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поддержка, устная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консультация..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«Привет, Сосед!»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страхование имущества и ответственности собственников жилого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«Ежемесячное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и ответственности собственников жилого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на 1 месяц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от несчастного случая «ДЖУНИОР»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детей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17 лет, ведущих активный образ жизни или занимающихся на разовой, постоянной основе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ДМС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«Мигрант»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иностранным гражданам в получении медицинского обслуживания на территории РФ при наступлении страховых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Антиклещ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высококвалифицированной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помощи, направленной на профилактику,  лечение клещевого энцефалита и других заболеваний, передающихся через укус клеща.</a:t>
            </a: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8004" y="116632"/>
            <a:ext cx="7748372" cy="56639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HelveticaNeueCyr"/>
              </a:rPr>
              <a:t>Страхование</a:t>
            </a:r>
            <a:endParaRPr lang="ru-RU" sz="1800" dirty="0">
              <a:latin typeface="HelveticaNeueCyr"/>
            </a:endParaRPr>
          </a:p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748464" y="6633376"/>
            <a:ext cx="360606" cy="18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B4D1820B-1517-48C1-A72F-FDB450F5A19B}" type="slidenum">
              <a:rPr lang="ru-RU" sz="1050" smtClean="0">
                <a:solidFill>
                  <a:srgbClr val="FFFFFF"/>
                </a:solidFill>
                <a:latin typeface="Calibri"/>
              </a:rPr>
              <a:pPr defTabSz="685800"/>
              <a:t>8</a:t>
            </a:fld>
            <a:endParaRPr lang="ru-RU" sz="105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2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 vert="horz" lIns="68580" tIns="34290" rIns="0" bIns="34290" rtlCol="0" anchor="ctr"/>
          <a:lstStyle/>
          <a:p>
            <a:pPr algn="r" defTabSz="685800"/>
            <a:fld id="{CBB1C2BF-154B-4AF9-B0B3-48D67A80BCE7}" type="slidenum">
              <a:rPr lang="ru-RU" sz="1050">
                <a:solidFill>
                  <a:srgbClr val="FFFFFF"/>
                </a:solidFill>
                <a:latin typeface="Calibri"/>
              </a:rPr>
              <a:pPr algn="r" defTabSz="685800"/>
              <a:t>9</a:t>
            </a:fld>
            <a:endParaRPr lang="ru-RU" sz="10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и ответственности собственников жилого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на 1 месяц</a:t>
            </a:r>
          </a:p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8004" y="116632"/>
            <a:ext cx="7748372" cy="56639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HelveticaNeueCyr"/>
              </a:rPr>
              <a:t>Страхование</a:t>
            </a:r>
            <a:endParaRPr lang="ru-RU" sz="1800" dirty="0">
              <a:latin typeface="HelveticaNeueCyr"/>
            </a:endParaRPr>
          </a:p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748464" y="6633376"/>
            <a:ext cx="360606" cy="18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B4D1820B-1517-48C1-A72F-FDB450F5A19B}" type="slidenum">
              <a:rPr lang="ru-RU" sz="1050" smtClean="0">
                <a:solidFill>
                  <a:srgbClr val="FFFFFF"/>
                </a:solidFill>
                <a:latin typeface="Calibri"/>
              </a:rPr>
              <a:pPr defTabSz="685800"/>
              <a:t>9</a:t>
            </a:fld>
            <a:endParaRPr lang="ru-RU" sz="105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9" y="1700808"/>
            <a:ext cx="8894835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е слайды">
  <a:themeElements>
    <a:clrScheme name="ФГУП &quot;Почта России&quot;">
      <a:dk1>
        <a:sysClr val="windowText" lastClr="000000"/>
      </a:dk1>
      <a:lt1>
        <a:srgbClr val="FFFFFF"/>
      </a:lt1>
      <a:dk2>
        <a:srgbClr val="002060"/>
      </a:dk2>
      <a:lt2>
        <a:srgbClr val="FFFF00"/>
      </a:lt2>
      <a:accent1>
        <a:srgbClr val="0051A0"/>
      </a:accent1>
      <a:accent2>
        <a:srgbClr val="3299D4"/>
      </a:accent2>
      <a:accent3>
        <a:srgbClr val="D8C793"/>
      </a:accent3>
      <a:accent4>
        <a:srgbClr val="F8981D"/>
      </a:accent4>
      <a:accent5>
        <a:srgbClr val="ED1B2E"/>
      </a:accent5>
      <a:accent6>
        <a:srgbClr val="C3BAB7"/>
      </a:accent6>
      <a:hlink>
        <a:srgbClr val="000099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11395</TotalTime>
  <Words>543</Words>
  <Application>Microsoft Office PowerPoint</Application>
  <PresentationFormat>Экран (4:3)</PresentationFormat>
  <Paragraphs>113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HelveticaNeueCyr</vt:lpstr>
      <vt:lpstr>Times New Roman</vt:lpstr>
      <vt:lpstr>Wingdings</vt:lpstr>
      <vt:lpstr>Тема Office</vt:lpstr>
      <vt:lpstr>Рабочие слайды</vt:lpstr>
      <vt:lpstr>think-cell Slide</vt:lpstr>
      <vt:lpstr>Презентация PowerPoint</vt:lpstr>
      <vt:lpstr>Основные  характеристики  обособленного  структурного  подразделения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Хлопова Татьяна Евгеньевна</dc:creator>
  <cp:lastModifiedBy>Гурова Елена Евгеньевна</cp:lastModifiedBy>
  <cp:revision>533</cp:revision>
  <cp:lastPrinted>2017-11-13T12:04:45Z</cp:lastPrinted>
  <dcterms:created xsi:type="dcterms:W3CDTF">2014-04-29T05:11:16Z</dcterms:created>
  <dcterms:modified xsi:type="dcterms:W3CDTF">2018-06-07T04:48:05Z</dcterms:modified>
</cp:coreProperties>
</file>