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410" r:id="rId3"/>
    <p:sldId id="411" r:id="rId4"/>
    <p:sldId id="412" r:id="rId5"/>
    <p:sldId id="424" r:id="rId6"/>
    <p:sldId id="413" r:id="rId7"/>
    <p:sldId id="425" r:id="rId8"/>
    <p:sldId id="414" r:id="rId9"/>
    <p:sldId id="415" r:id="rId10"/>
    <p:sldId id="430" r:id="rId11"/>
    <p:sldId id="416" r:id="rId12"/>
    <p:sldId id="426" r:id="rId13"/>
    <p:sldId id="417" r:id="rId14"/>
    <p:sldId id="418" r:id="rId15"/>
    <p:sldId id="419" r:id="rId16"/>
    <p:sldId id="427" r:id="rId17"/>
    <p:sldId id="429" r:id="rId18"/>
    <p:sldId id="428" r:id="rId19"/>
    <p:sldId id="420" r:id="rId20"/>
    <p:sldId id="365" r:id="rId21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50D"/>
    <a:srgbClr val="FAC498"/>
    <a:srgbClr val="EF740C"/>
    <a:srgbClr val="246E49"/>
    <a:srgbClr val="FF9393"/>
    <a:srgbClr val="FF6600"/>
    <a:srgbClr val="366092"/>
    <a:srgbClr val="339D68"/>
    <a:srgbClr val="4CC488"/>
    <a:srgbClr val="A75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6;&#1080;&#1088;&#1077;&#1082;&#1090;&#1086;&#1088;\Desktop\&#1087;&#1086;&#1074;&#1086;&#1083;&#1078;&#1089;&#1082;&#1080;&#1081;\&#1055;&#1088;&#1077;&#1079;&#1077;&#1085;&#1090;&#1072;&#1094;&#1080;&#1080;%20&#1076;&#1083;&#1103;%20&#1043;&#1083;&#1072;&#1074;&#1099;\2016\&#1080;&#1085;&#1092;&#1086;&#1088;&#1084;&#1072;&#1094;&#1080;&#1103;%20&#1103;&#1085;&#1074;&#1072;&#1088;&#110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&#1076;&#1080;&#1088;&#1077;&#1082;&#1090;&#1086;&#1088;\Desktop\&#1087;&#1086;&#1074;&#1086;&#1083;&#1078;&#1089;&#1082;&#1080;&#1081;\&#1044;&#1086;&#1082;&#1083;&#1072;&#1076;&#1099;\&#1080;&#1085;&#1092;&#1086;&#1088;&#1084;&#1072;&#1094;&#1080;&#1103;%20&#1082;%20&#1076;&#1086;&#1082;&#1083;&#1072;&#1076;&#1091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&#1076;&#1080;&#1088;&#1077;&#1082;&#1090;&#1086;&#1088;\Desktop\&#1087;&#1086;&#1074;&#1086;&#1083;&#1078;&#1089;&#1082;&#1080;&#1081;\&#1044;&#1086;&#1082;&#1083;&#1072;&#1076;&#1099;\&#1080;&#1085;&#1092;&#1086;&#1088;&#1084;&#1072;&#1094;&#1080;&#1103;%20&#1082;%20&#1076;&#1086;&#1082;&#1083;&#1072;&#1076;&#1091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9393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(Лист1!$A$2:$A$3,Лист1!$A$5:$A$6)</c:f>
              <c:strCache>
                <c:ptCount val="4"/>
                <c:pt idx="0">
                  <c:v>Бесплатные путевки в учебное время (МАУ ДЦ "Березки"</c:v>
                </c:pt>
                <c:pt idx="1">
                  <c:v>Бесплатные путевки в учебное время Санаторий "Циолковский"</c:v>
                </c:pt>
                <c:pt idx="2">
                  <c:v>В период летних каникул путевки с софинансированием родителей через сайт Suprema.63</c:v>
                </c:pt>
                <c:pt idx="3">
                  <c:v>В период летних каникул бесплатные путевки детям ТЖС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Лист1!$A$2:$A$6</c15:sqref>
                  </c15:fullRef>
                </c:ext>
              </c:extLst>
            </c:strRef>
          </c:cat>
          <c:val>
            <c:numRef>
              <c:f>(Лист1!$B$2:$B$3,Лист1!$B$5:$B$6)</c:f>
              <c:numCache>
                <c:formatCode>General</c:formatCode>
                <c:ptCount val="4"/>
                <c:pt idx="0">
                  <c:v>614</c:v>
                </c:pt>
                <c:pt idx="1">
                  <c:v>10</c:v>
                </c:pt>
                <c:pt idx="2">
                  <c:v>348</c:v>
                </c:pt>
                <c:pt idx="3">
                  <c:v>372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Лист1!$B$2:$B$6</c15:sqref>
                  </c15:fullRef>
                </c:ext>
              </c:extLst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57888"/>
        <c:axId val="5959680"/>
      </c:barChart>
      <c:catAx>
        <c:axId val="5957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959680"/>
        <c:crosses val="autoZero"/>
        <c:auto val="1"/>
        <c:lblAlgn val="ctr"/>
        <c:lblOffset val="100"/>
        <c:noMultiLvlLbl val="0"/>
      </c:catAx>
      <c:valAx>
        <c:axId val="5959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57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8369548824205"/>
          <c:y val="0.10138888888888889"/>
          <c:w val="0.84255173855480459"/>
          <c:h val="0.81388888888888888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  <c:spPr>
              <a:solidFill>
                <a:srgbClr val="FF66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AC49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rgbClr val="FFC000"/>
                </a:solidFill>
              </a:ln>
              <a:effectLst/>
              <a:sp3d contourW="25400">
                <a:contourClr>
                  <a:srgbClr val="FFC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6.2161609229662539E-2"/>
                  <c:y val="-0.112582458442694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900757299245647"/>
                  <c:y val="-6.15277777777778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104635981441453E-2"/>
                  <c:y val="8.96852580927384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35392227643118"/>
                  <c:y val="-3.04531933508311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4863269380247929"/>
                  <c:y val="2.192038495188101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bg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Лист1!$A$8:$A$13</c:f>
              <c:strCache>
                <c:ptCount val="6"/>
                <c:pt idx="0">
                  <c:v>МАУ ДЦ "Березки"</c:v>
                </c:pt>
                <c:pt idx="1">
                  <c:v>МАУ ДЦ "Березки" корпус "Солнечный"</c:v>
                </c:pt>
                <c:pt idx="2">
                  <c:v>ДОЛ "Юный строитель"</c:v>
                </c:pt>
                <c:pt idx="3">
                  <c:v>ДОЛ "Волжанин"</c:v>
                </c:pt>
                <c:pt idx="4">
                  <c:v>г.Сочи ДОЛ "Дружба"</c:v>
                </c:pt>
                <c:pt idx="5">
                  <c:v>ДОЛ "Авиатор"</c:v>
                </c:pt>
              </c:strCache>
            </c:strRef>
          </c:cat>
          <c:val>
            <c:numRef>
              <c:f>Лист1!$B$8:$B$13</c:f>
              <c:numCache>
                <c:formatCode>General</c:formatCode>
                <c:ptCount val="6"/>
                <c:pt idx="0">
                  <c:v>141</c:v>
                </c:pt>
                <c:pt idx="1">
                  <c:v>136</c:v>
                </c:pt>
                <c:pt idx="2">
                  <c:v>30</c:v>
                </c:pt>
                <c:pt idx="3">
                  <c:v>16</c:v>
                </c:pt>
                <c:pt idx="4">
                  <c:v>14</c:v>
                </c:pt>
                <c:pt idx="5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932818493842106E-2"/>
          <c:y val="3.9363517060367455E-2"/>
          <c:w val="0.63231846019247595"/>
          <c:h val="0.685215806357538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ЦСО!$B$2</c:f>
              <c:strCache>
                <c:ptCount val="1"/>
                <c:pt idx="0">
                  <c:v>Нуждаемость</c:v>
                </c:pt>
              </c:strCache>
            </c:strRef>
          </c:tx>
          <c:spPr>
            <a:solidFill>
              <a:srgbClr val="F3750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ЦСО!$A$3:$A$4</c:f>
              <c:strCache>
                <c:ptCount val="2"/>
                <c:pt idx="0">
                  <c:v> за счет средств федерального бюджета</c:v>
                </c:pt>
                <c:pt idx="1">
                  <c:v>за счет средств регионального бюджета</c:v>
                </c:pt>
              </c:strCache>
            </c:strRef>
          </c:cat>
          <c:val>
            <c:numRef>
              <c:f>ЦСО!$B$3:$B$4</c:f>
              <c:numCache>
                <c:formatCode>General</c:formatCode>
                <c:ptCount val="2"/>
                <c:pt idx="0">
                  <c:v>1250</c:v>
                </c:pt>
                <c:pt idx="1">
                  <c:v>297</c:v>
                </c:pt>
              </c:numCache>
            </c:numRef>
          </c:val>
        </c:ser>
        <c:ser>
          <c:idx val="1"/>
          <c:order val="1"/>
          <c:tx>
            <c:strRef>
              <c:f>ЦСО!$C$2</c:f>
              <c:strCache>
                <c:ptCount val="1"/>
                <c:pt idx="0">
                  <c:v>Обеспечили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ЦСО!$A$3:$A$4</c:f>
              <c:strCache>
                <c:ptCount val="2"/>
                <c:pt idx="0">
                  <c:v> за счет средств федерального бюджета</c:v>
                </c:pt>
                <c:pt idx="1">
                  <c:v>за счет средств регионального бюджета</c:v>
                </c:pt>
              </c:strCache>
            </c:strRef>
          </c:cat>
          <c:val>
            <c:numRef>
              <c:f>ЦСО!$C$3:$C$4</c:f>
              <c:numCache>
                <c:formatCode>General</c:formatCode>
                <c:ptCount val="2"/>
                <c:pt idx="0">
                  <c:v>1085</c:v>
                </c:pt>
                <c:pt idx="1">
                  <c:v>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377984"/>
        <c:axId val="68292608"/>
        <c:axId val="0"/>
      </c:bar3DChart>
      <c:catAx>
        <c:axId val="66377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8292608"/>
        <c:crosses val="autoZero"/>
        <c:auto val="1"/>
        <c:lblAlgn val="ctr"/>
        <c:lblOffset val="100"/>
        <c:noMultiLvlLbl val="0"/>
      </c:catAx>
      <c:valAx>
        <c:axId val="6829260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663779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ЦСО!$B$6</c:f>
              <c:strCache>
                <c:ptCount val="1"/>
                <c:pt idx="0">
                  <c:v>Нуждаемость</c:v>
                </c:pt>
              </c:strCache>
            </c:strRef>
          </c:tx>
          <c:spPr>
            <a:solidFill>
              <a:srgbClr val="F3750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ЦСО!$A$7:$A$8</c:f>
              <c:strCache>
                <c:ptCount val="2"/>
                <c:pt idx="0">
                  <c:v>Федеральные льготополучатели</c:v>
                </c:pt>
                <c:pt idx="1">
                  <c:v>Региональные льготополучатели</c:v>
                </c:pt>
              </c:strCache>
            </c:strRef>
          </c:cat>
          <c:val>
            <c:numRef>
              <c:f>ЦСО!$B$7:$B$8</c:f>
              <c:numCache>
                <c:formatCode>General</c:formatCode>
                <c:ptCount val="2"/>
                <c:pt idx="0">
                  <c:v>775</c:v>
                </c:pt>
                <c:pt idx="1">
                  <c:v>1626</c:v>
                </c:pt>
              </c:numCache>
            </c:numRef>
          </c:val>
        </c:ser>
        <c:ser>
          <c:idx val="1"/>
          <c:order val="1"/>
          <c:tx>
            <c:strRef>
              <c:f>ЦСО!$C$6</c:f>
              <c:strCache>
                <c:ptCount val="1"/>
                <c:pt idx="0">
                  <c:v>Обеспечили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ЦСО!$A$7:$A$8</c:f>
              <c:strCache>
                <c:ptCount val="2"/>
                <c:pt idx="0">
                  <c:v>Федеральные льготополучатели</c:v>
                </c:pt>
                <c:pt idx="1">
                  <c:v>Региональные льготополучатели</c:v>
                </c:pt>
              </c:strCache>
            </c:strRef>
          </c:cat>
          <c:val>
            <c:numRef>
              <c:f>ЦСО!$C$7:$C$8</c:f>
              <c:numCache>
                <c:formatCode>General</c:formatCode>
                <c:ptCount val="2"/>
                <c:pt idx="0">
                  <c:v>152</c:v>
                </c:pt>
                <c:pt idx="1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8319488"/>
        <c:axId val="68341760"/>
        <c:axId val="0"/>
      </c:bar3DChart>
      <c:catAx>
        <c:axId val="68319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8341760"/>
        <c:crosses val="autoZero"/>
        <c:auto val="1"/>
        <c:lblAlgn val="ctr"/>
        <c:lblOffset val="100"/>
        <c:noMultiLvlLbl val="0"/>
      </c:catAx>
      <c:valAx>
        <c:axId val="68341760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68319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РЦ!$A$2</c:f>
              <c:strCache>
                <c:ptCount val="1"/>
                <c:pt idx="0">
                  <c:v>Количество обслуженных всего</c:v>
                </c:pt>
              </c:strCache>
            </c:strRef>
          </c:tx>
          <c:spPr>
            <a:solidFill>
              <a:srgbClr val="246E49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64102564102564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051282051283225E-3"/>
                  <c:y val="-9.166666666666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РЦ!$B$1:$C$1</c:f>
              <c:strCache>
                <c:ptCount val="2"/>
                <c:pt idx="0">
                  <c:v>ГКУСО "СОЦ Новокуйбышевский"</c:v>
                </c:pt>
                <c:pt idx="1">
                  <c:v>ГКУСО "РЦ Светлячок"</c:v>
                </c:pt>
              </c:strCache>
            </c:strRef>
          </c:cat>
          <c:val>
            <c:numRef>
              <c:f>РЦ!$B$2:$C$2</c:f>
              <c:numCache>
                <c:formatCode>General</c:formatCode>
                <c:ptCount val="2"/>
                <c:pt idx="0">
                  <c:v>969</c:v>
                </c:pt>
                <c:pt idx="1">
                  <c:v>411</c:v>
                </c:pt>
              </c:numCache>
            </c:numRef>
          </c:val>
        </c:ser>
        <c:ser>
          <c:idx val="1"/>
          <c:order val="1"/>
          <c:tx>
            <c:strRef>
              <c:f>РЦ!$A$3</c:f>
              <c:strCache>
                <c:ptCount val="1"/>
                <c:pt idx="0">
                  <c:v>Из них жителей Новокуйбышевска</c:v>
                </c:pt>
              </c:strCache>
            </c:strRef>
          </c:tx>
          <c:spPr>
            <a:solidFill>
              <a:srgbClr val="EF740C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743589743589744E-2"/>
                  <c:y val="-8.61111111111111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7756410256410256E-2"/>
                  <c:y val="-4.444444444444444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РЦ!$B$1:$C$1</c:f>
              <c:strCache>
                <c:ptCount val="2"/>
                <c:pt idx="0">
                  <c:v>ГКУСО "СОЦ Новокуйбышевский"</c:v>
                </c:pt>
                <c:pt idx="1">
                  <c:v>ГКУСО "РЦ Светлячок"</c:v>
                </c:pt>
              </c:strCache>
            </c:strRef>
          </c:cat>
          <c:val>
            <c:numRef>
              <c:f>РЦ!$B$3:$C$3</c:f>
              <c:numCache>
                <c:formatCode>General</c:formatCode>
                <c:ptCount val="2"/>
                <c:pt idx="0">
                  <c:v>98</c:v>
                </c:pt>
                <c:pt idx="1">
                  <c:v>355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123712"/>
        <c:axId val="71125248"/>
        <c:axId val="0"/>
      </c:bar3DChart>
      <c:catAx>
        <c:axId val="7112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1125248"/>
        <c:crosses val="autoZero"/>
        <c:auto val="1"/>
        <c:lblAlgn val="ctr"/>
        <c:lblOffset val="100"/>
        <c:noMultiLvlLbl val="0"/>
      </c:catAx>
      <c:valAx>
        <c:axId val="7112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12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ru-RU" sz="28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 год обслужено 135 детей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5292255108909467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026002012848235E-2"/>
          <c:y val="0.25370624683806459"/>
          <c:w val="0.82256588607271863"/>
          <c:h val="0.66580673486512387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rgbClr val="FAC49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5.9584220371910633E-4"/>
                  <c:y val="-1.7871717509823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257815948378109"/>
                      <c:h val="0.4521467311712840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3.342064845647781E-3"/>
                  <c:y val="0.196157684859545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9715572143635683"/>
                      <c:h val="0.2228251233823500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"/>
                  <c:y val="0.210998911759266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532984323063202"/>
                      <c:h val="0.2677418011301196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'Наш дом'!$A$3:$A$5</c:f>
              <c:strCache>
                <c:ptCount val="3"/>
                <c:pt idx="0">
                  <c:v>По направлению управления опеки и попечительства</c:v>
                </c:pt>
                <c:pt idx="1">
                  <c:v>По рапорту ОВД (другие муниципалитеты)</c:v>
                </c:pt>
                <c:pt idx="2">
                  <c:v>По заявлению родителей</c:v>
                </c:pt>
              </c:strCache>
            </c:strRef>
          </c:cat>
          <c:val>
            <c:numRef>
              <c:f>'Наш дом'!$B$3:$B$5</c:f>
              <c:numCache>
                <c:formatCode>General</c:formatCode>
                <c:ptCount val="3"/>
                <c:pt idx="0">
                  <c:v>32</c:v>
                </c:pt>
                <c:pt idx="1">
                  <c:v>22</c:v>
                </c:pt>
                <c:pt idx="2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'Наш дом'!$A$8:$A$11</c:f>
              <c:strCache>
                <c:ptCount val="4"/>
                <c:pt idx="0">
                  <c:v>Дети-сироты и дети, оставшиеся без попечения родителей</c:v>
                </c:pt>
                <c:pt idx="1">
                  <c:v>Дети, проживающие в семьях, находящихся в социально-опасном положении</c:v>
                </c:pt>
                <c:pt idx="2">
                  <c:v>Дети, не имеющие места жительства, средств к существованию</c:v>
                </c:pt>
                <c:pt idx="3">
                  <c:v>Дети, оказавшиеся в иной трудной жизненной ситуации и нуждающиеся в социальной помощи и реабилитации</c:v>
                </c:pt>
              </c:strCache>
            </c:strRef>
          </c:cat>
          <c:val>
            <c:numRef>
              <c:f>'Наш дом'!$B$8:$B$11</c:f>
              <c:numCache>
                <c:formatCode>General</c:formatCode>
                <c:ptCount val="4"/>
                <c:pt idx="0">
                  <c:v>30</c:v>
                </c:pt>
                <c:pt idx="1">
                  <c:v>7</c:v>
                </c:pt>
                <c:pt idx="2">
                  <c:v>5</c:v>
                </c:pt>
                <c:pt idx="3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2488832"/>
        <c:axId val="72490368"/>
      </c:barChart>
      <c:catAx>
        <c:axId val="72488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2490368"/>
        <c:crosses val="autoZero"/>
        <c:auto val="1"/>
        <c:lblAlgn val="ctr"/>
        <c:lblOffset val="100"/>
        <c:noMultiLvlLbl val="0"/>
      </c:catAx>
      <c:valAx>
        <c:axId val="72490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48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482425634295713"/>
          <c:y val="0.17128890440744679"/>
          <c:w val="0.8403825624627681"/>
          <c:h val="0.8201095455509890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FAC49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2886373578302707E-2"/>
                  <c:y val="6.5308792311869542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5148950131233599E-2"/>
                  <c:y val="0.104817834751271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9534120734908141E-3"/>
                  <c:y val="-2.29983626520100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6990212160979873"/>
                  <c:y val="6.5308792311869542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31944444444448"/>
                      <c:h val="0.2241397752143362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bg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УСЗН!$A$1:$A$9</c:f>
              <c:strCache>
                <c:ptCount val="9"/>
                <c:pt idx="0">
                  <c:v>Выплаты семьям с детьми</c:v>
                </c:pt>
                <c:pt idx="1">
                  <c:v>ЕДК ЖКУ</c:v>
                </c:pt>
                <c:pt idx="2">
                  <c:v>Субсидия на ЖКУ</c:v>
                </c:pt>
                <c:pt idx="3">
                  <c:v>ЕДВ на проезд</c:v>
                </c:pt>
                <c:pt idx="4">
                  <c:v>Социальная помощь</c:v>
                </c:pt>
                <c:pt idx="5">
                  <c:v>ЕДВ ветеранам труда РФ</c:v>
                </c:pt>
                <c:pt idx="6">
                  <c:v>ЕДВ ветеранам труда Самарской области</c:v>
                </c:pt>
                <c:pt idx="7">
                  <c:v>Социальная выплата (с 1.11.2017)</c:v>
                </c:pt>
                <c:pt idx="8">
                  <c:v>Иные меры социальной поддержки</c:v>
                </c:pt>
              </c:strCache>
            </c:strRef>
          </c:cat>
          <c:val>
            <c:numRef>
              <c:f>УСЗН!$B$1:$B$9</c:f>
              <c:numCache>
                <c:formatCode>General</c:formatCode>
                <c:ptCount val="9"/>
                <c:pt idx="0">
                  <c:v>10436</c:v>
                </c:pt>
                <c:pt idx="1">
                  <c:v>18313</c:v>
                </c:pt>
                <c:pt idx="2">
                  <c:v>3800</c:v>
                </c:pt>
                <c:pt idx="3">
                  <c:v>7025</c:v>
                </c:pt>
                <c:pt idx="4">
                  <c:v>2059</c:v>
                </c:pt>
                <c:pt idx="5">
                  <c:v>7624</c:v>
                </c:pt>
                <c:pt idx="6">
                  <c:v>4247</c:v>
                </c:pt>
                <c:pt idx="7">
                  <c:v>2154</c:v>
                </c:pt>
                <c:pt idx="8">
                  <c:v>7007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A4B18-B5F0-4D24-BD2D-675FE84EDAC5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55E0F-E50F-4BBA-A6C6-5893418F1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31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7AF6D-B768-4A1E-9881-7FD1316F90E3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CF937-02B5-4551-89F2-FE35351FF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37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3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4591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4591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2344" y="6381750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530E7F-B98F-4D23-9AC4-795F64B5D216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61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72BBC-03A0-4D75-AF8A-2A8E9586E16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4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E7B8-82EA-4F05-B19F-32E988EB7FC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3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5800" y="630932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4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C7064BBB-9A69-4B42-B621-249E6C25DAC0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11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1D4E-333E-4544-B658-54E2C8DDD76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09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2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2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6296" y="6356176"/>
            <a:ext cx="1905000" cy="457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ru-RU" smtClean="0">
                <a:solidFill>
                  <a:schemeClr val="accent6"/>
                </a:solidFill>
              </a:defRPr>
            </a:lvl1pPr>
          </a:lstStyle>
          <a:p>
            <a:fld id="{EFA04478-9990-4BC4-93A2-A5ED212C7F53}" type="slidenum">
              <a:rPr>
                <a:solidFill>
                  <a:srgbClr val="6488A2"/>
                </a:solidFill>
              </a:rPr>
              <a:pPr/>
              <a:t>‹#›</a:t>
            </a:fld>
            <a:endParaRPr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31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B5BCB-8E75-45E2-A172-BC9007EDE40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631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4C7F-9D16-4D60-B417-2C03975279A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60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35F9-2357-4B49-B7B4-CEB57CBD461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5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52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924E-99D3-4A15-BF25-7E0F97C743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1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3800" y="637561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ahoma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44EA23B2-0CE2-4EFB-A268-6791F835B8E9}" type="slidenum">
              <a:rPr lang="ru-RU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283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295232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О работе учреждений, 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подведомственных министерству социально-демографической и семейной политики Самарской области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в городском округе </a:t>
            </a:r>
            <a:r>
              <a:rPr lang="ru-RU" sz="3200" dirty="0" err="1" smtClean="0">
                <a:solidFill>
                  <a:srgbClr val="0070C0"/>
                </a:solidFill>
              </a:rPr>
              <a:t>Новокуйбывшевск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и мерах социальной поддержки населения в 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Самарской области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568914" y="4581128"/>
            <a:ext cx="5464696" cy="1584176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Руководитель территориального отдела Поволжского округа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Юлия Валериевна Рожкова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533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Самарская область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2017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717007"/>
            <a:ext cx="944116" cy="89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7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295400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диагностики и консультирования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диагностического психолого-медико-педагогического освидетельствования в условиях ПМПК,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консультационных услуг по вопросам развития, воспитания и обучения детей,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коррекционно-развивающих занятий с несовершеннолетними,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информационно-просветительской деятельности среди родителей, направленной на повышение психолого-педагогической и медико-социальной культуры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924800" cy="74252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ГКУСО Государственное юридическое бюро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00808"/>
            <a:ext cx="3672408" cy="4118992"/>
          </a:xfrm>
        </p:spPr>
        <p:txBody>
          <a:bodyPr/>
          <a:lstStyle/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права собственности на недвижимость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социальная защита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потребителей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пенсионное обеспечение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инвалидности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усыновление и опекунство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трудовые отношения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взыскание алиментов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признание безработным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возмещение вреда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защита прав детей без попечения родителей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6488A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95536" y="1158280"/>
            <a:ext cx="3672408" cy="697632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Консультирование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представительство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4788024" y="1211188"/>
            <a:ext cx="3672408" cy="697632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Категории граждан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4713626" y="1968751"/>
            <a:ext cx="3672408" cy="411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ветераны войны и труда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инвалиды 1, 2 групп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малообеспеченные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пенсионеры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дети в ТЖС, дети-сироты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опекуны, усыновители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семьи с детьми инвалидами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граждане, проживающие в стационарных учреждениях социального обслуживания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пострадавшие в чрезвычайных ситуациях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20185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931288" cy="4967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год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принят Федеральный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основах  социального обслуживания населения в РФ», регулирующий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негосударственных поставщиков в оказании социальных услуг населению по заказу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власти субъектов РФ.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послании Федеральному собранию президент РФ Владимир Путин заявил о необходимости всесторонней помощи социально ориентированным НКО.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утвердило правила признания некоммерческих организаций «исполнителями общественно полезных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услуг»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97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255652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Автономная некоммерческая организация «Центр социального обслуживания населения Поволжского округа»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636912"/>
            <a:ext cx="7924800" cy="33828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Социальные услуги на дому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  <a:effectLst/>
              </a:rPr>
              <a:t>ул. Свердлова, 5а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  <a:effectLst/>
              </a:rPr>
              <a:t>телефон: 5-47-88</a:t>
            </a:r>
            <a:endParaRPr lang="ru-RU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08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692424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получателей мер социальной поддержки 62665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6488A2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800396"/>
              </p:ext>
            </p:extLst>
          </p:nvPr>
        </p:nvGraphicFramePr>
        <p:xfrm>
          <a:off x="0" y="1268760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14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924800" cy="683096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01.01.2017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произошла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следующих мер социальной поддержки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28800"/>
            <a:ext cx="7924800" cy="4680520"/>
          </a:xfrm>
        </p:spPr>
        <p:txBody>
          <a:bodyPr/>
          <a:lstStyle/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компенсации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 родительской плат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 за присмотр и уход за детьми в образовательных организациях, реализующих образовательную программу дошкольного образования - в части введения критерия нуждаемости - 150% величины прожиточного минимума в расчете на душу населения;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ежемесячной денежной выплаты на оплату проезда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городском и внутрирайонном общественном транспорте (кроме такси) – в части предоставления ЕДВ на проезд пенсионерам, прекратившим трудовую деятельность.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924800" cy="683096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01.01.2017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произошла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следующих мер социальной поддержки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28800"/>
            <a:ext cx="7924800" cy="4680520"/>
          </a:xfrm>
        </p:spPr>
        <p:txBody>
          <a:bodyPr/>
          <a:lstStyle/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 социальной поддержки ветеранам труда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и регионального значения. ЕДВ предоставляется неработающим пенсионерам при условии, что размер их пенсии не превышает 19 500 руб.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Ежемесячная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выплата на  оплату жилого помещения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коммунальных услуг (ЕДВ ЖКУ) заменена денежной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компенсацией;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 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лимит поездок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социальной карты жителя Самарской области - не более 50.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924800" cy="1066800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меры социальной поддержки с 1 января 2017 года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Осуществлено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приравнивание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мер социальной поддержки приемных семей, воспитывающих трёх и более детей, к мерам, установленным для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многодетных семей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выплаты на проезд, на компенсацию за ЖКУ и на бесплатную выдачу лекарственных средств.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Введена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мера по поддержке сирот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выпускников школ, воспитывающихся в приёмных и опекаемых семьях – единовременная выплата в размере 5 тыс. рублей к окончанию школы (более 880 сирот)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величен размер компенсации расходов многодетных семей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оплату коммунальных услуг с 30 до 50%</a:t>
            </a:r>
          </a:p>
          <a:p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924800" cy="1066800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меры социальной поддержки с 1 января 2017 года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16832"/>
            <a:ext cx="7924800" cy="4102968"/>
          </a:xfrm>
        </p:spPr>
        <p:txBody>
          <a:bodyPr/>
          <a:lstStyle/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Произошло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величение в 3,3 раза размера социального пособия для бедных семей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(около 60 тыс. человек с доходом ниже 1 размера величины прожиточного минимума). 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ежемесячных выплат на содержание детей-сирот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опекунских и приёмных семьях и вознаграждения приёмному родителю.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0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08720"/>
            <a:ext cx="7924800" cy="31048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Президента Российской Федерации </a:t>
            </a:r>
            <a:b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введении новых мер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семей с детьми 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391000"/>
          </a:xfrm>
        </p:spPr>
        <p:txBody>
          <a:bodyPr/>
          <a:lstStyle/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ежемесячную денежную выплату при рождении первого ребенка до достижения им 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1,5 лет;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Продлить программу «Материнский капитал»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31.12.2021 года и 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новые направления по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использованию;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специальную программу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ипотечного 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кредитования;</a:t>
            </a: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медицинского обслуживания 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 улучшить его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Clr>
                <a:schemeClr val="bg1"/>
              </a:buClr>
              <a:buNone/>
            </a:pP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Clr>
                <a:schemeClr val="bg1"/>
              </a:buClr>
              <a:buNone/>
            </a:pP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Clr>
                <a:schemeClr val="bg1"/>
              </a:buClr>
              <a:buNone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2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59" y="473247"/>
            <a:ext cx="9110800" cy="795514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Сеть учреждений и организаций Поволжского округа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205800" y="6525344"/>
            <a:ext cx="1905000" cy="241176"/>
          </a:xfrm>
        </p:spPr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6488A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107094" y="1230684"/>
            <a:ext cx="8831394" cy="696686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ГКУСО Главное управление социальной защиты населения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Поволжского округа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107094" y="2067061"/>
            <a:ext cx="8831394" cy="792427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ГКУСО </a:t>
            </a: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Комплексный центр социального обслуживания населения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Поволжского </a:t>
            </a:r>
            <a:r>
              <a: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округа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0668" y="2859488"/>
            <a:ext cx="2478628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Центр «Семья»</a:t>
            </a: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1475656" y="4342310"/>
            <a:ext cx="2926418" cy="577669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ГКУСО Наш дом</a:t>
            </a: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4777522" y="4367379"/>
            <a:ext cx="3070298" cy="580839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ГКУСО Тополек</a:t>
            </a: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90668" y="3498814"/>
            <a:ext cx="4398087" cy="602180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ГКУСО «Светлячок»</a:t>
            </a: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4755650" y="3511812"/>
            <a:ext cx="4156161" cy="576184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ГБУСО СОЦ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Новокуйбышевский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90668" y="5076971"/>
            <a:ext cx="3024336" cy="1180708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ГКУСО Государственное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юридическое бюро</a:t>
            </a: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3243482" y="5076971"/>
            <a:ext cx="3024336" cy="1180708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АНО ЦСО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Поволжского округа</a:t>
            </a: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6384675" y="5076970"/>
            <a:ext cx="2664294" cy="1180709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ГКУСО Центр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диагности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ки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консультирования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2615061" y="2859488"/>
            <a:ext cx="309634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Социальная гостиница «Доверие»</a:t>
            </a: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5743459" y="2859488"/>
            <a:ext cx="3168352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Центр социального обслуживания</a:t>
            </a:r>
          </a:p>
        </p:txBody>
      </p:sp>
    </p:spTree>
    <p:extLst>
      <p:ext uri="{BB962C8B-B14F-4D97-AF65-F5344CB8AC3E}">
        <p14:creationId xmlns:p14="http://schemas.microsoft.com/office/powerpoint/2010/main" val="76628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708920"/>
            <a:ext cx="6264696" cy="75706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205800" y="6525344"/>
            <a:ext cx="1905000" cy="241176"/>
          </a:xfrm>
        </p:spPr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20</a:t>
            </a:fld>
            <a:endParaRPr lang="ru-RU" dirty="0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8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10800" cy="61108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Комплексный центр социального обслуживания населения 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Поволжского округа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098" y="2204864"/>
            <a:ext cx="3017726" cy="3670920"/>
          </a:xfrm>
        </p:spPr>
        <p:txBody>
          <a:bodyPr/>
          <a:lstStyle/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ТСР, ПОИ, компенсации;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Школа реабилитации и </a:t>
            </a: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ухода;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Комната социально-бытовой </a:t>
            </a: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адаптации;</a:t>
            </a:r>
            <a:endParaRPr lang="ru-RU" sz="16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Путевки </a:t>
            </a: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санаторно-курортное лечение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3</a:t>
            </a:fld>
            <a:endParaRPr lang="ru-RU">
              <a:solidFill>
                <a:srgbClr val="6488A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91576" y="1312357"/>
            <a:ext cx="2824240" cy="718120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Инвалиды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6201495" y="1305514"/>
            <a:ext cx="2758320" cy="718120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Пожилые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граждане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156480" y="1320839"/>
            <a:ext cx="2797840" cy="718120"/>
          </a:xfrm>
          <a:prstGeom prst="roundRect">
            <a:avLst/>
          </a:prstGeom>
          <a:solidFill>
            <a:srgbClr val="36609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</a:rPr>
              <a:t>Семьи с детьми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6588224" y="2200158"/>
            <a:ext cx="2497493" cy="206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kern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социальной реабилитации;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kern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 семья для пожилых 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ru-RU" sz="1600" kern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91575" y="5589240"/>
            <a:ext cx="886823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kern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оформлении в стационарные учреждения (пожилые, инвалиды, дети);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материальная </a:t>
            </a: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помощь; 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помощь в виде социального контракта.</a:t>
            </a:r>
            <a:endParaRPr lang="ru-RU" sz="16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ru-RU" sz="1600" b="1" kern="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ru-RU" sz="1600" kern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2832046" y="2024861"/>
            <a:ext cx="3756178" cy="259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профилактика семейного неблагополучия;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кандидатов в </a:t>
            </a: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опекуны и приемные родители;</a:t>
            </a:r>
            <a:endParaRPr lang="ru-RU" sz="16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</a:t>
            </a: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и </a:t>
            </a: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</a:t>
            </a: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семей;</a:t>
            </a:r>
            <a:endParaRPr lang="ru-RU" sz="16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Путевки на отдых и </a:t>
            </a: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оздоровление;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наркомании;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адаптация несовершеннолетних;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временного проживания женщинам с детьми попавшим в ТЖС; </a:t>
            </a:r>
            <a:endParaRPr lang="ru-RU" sz="16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ru-RU" sz="1600" kern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10800" cy="4608512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обслуженных </a:t>
            </a:r>
            <a:b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Комплексным центром  социального обслуживания граждан </a:t>
            </a:r>
            <a:b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01.12.2017г. – </a:t>
            </a:r>
            <a:b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13908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человек.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4941168"/>
            <a:ext cx="1365920" cy="107863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4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2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008112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бесплатными путевками в санаторные оздоровительные лагеря круглогодичного действия в 2017 году–</a:t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1334 несовершеннолетних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5</a:t>
            </a:fld>
            <a:endParaRPr lang="ru-RU">
              <a:solidFill>
                <a:srgbClr val="6488A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650291"/>
              </p:ext>
            </p:extLst>
          </p:nvPr>
        </p:nvGraphicFramePr>
        <p:xfrm>
          <a:off x="251520" y="1916832"/>
          <a:ext cx="83568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78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008112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бесплатными путевками в санаторные оздоровительные лагеря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летний период </a:t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372 ребенка ТЖС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6</a:t>
            </a:fld>
            <a:endParaRPr lang="ru-RU">
              <a:solidFill>
                <a:srgbClr val="6488A2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792776"/>
              </p:ext>
            </p:extLst>
          </p:nvPr>
        </p:nvGraphicFramePr>
        <p:xfrm>
          <a:off x="0" y="1628800"/>
          <a:ext cx="89644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82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295400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федеральных полномочий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7</a:t>
            </a:fld>
            <a:endParaRPr lang="ru-RU">
              <a:solidFill>
                <a:srgbClr val="6488A2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397098"/>
              </p:ext>
            </p:extLst>
          </p:nvPr>
        </p:nvGraphicFramePr>
        <p:xfrm>
          <a:off x="0" y="1628800"/>
          <a:ext cx="4788024" cy="513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899592" y="1124744"/>
            <a:ext cx="2664296" cy="504056"/>
          </a:xfrm>
          <a:prstGeom prst="rect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Обеспечение ТСР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572000" y="1069526"/>
            <a:ext cx="4538800" cy="1063330"/>
          </a:xfrm>
          <a:prstGeom prst="rect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Обеспечение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санаторно-курортными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путевками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459495"/>
              </p:ext>
            </p:extLst>
          </p:nvPr>
        </p:nvGraphicFramePr>
        <p:xfrm>
          <a:off x="4572000" y="1951855"/>
          <a:ext cx="4392488" cy="4357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05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476400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реабилитационных услуг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8</a:t>
            </a:fld>
            <a:endParaRPr lang="ru-RU">
              <a:solidFill>
                <a:srgbClr val="6488A2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144301"/>
              </p:ext>
            </p:extLst>
          </p:nvPr>
        </p:nvGraphicFramePr>
        <p:xfrm>
          <a:off x="685800" y="1447800"/>
          <a:ext cx="7924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11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924800" cy="742528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СРЦ «Наш Дом»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9</a:t>
            </a:fld>
            <a:endParaRPr lang="ru-RU">
              <a:solidFill>
                <a:srgbClr val="6488A2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11829"/>
              </p:ext>
            </p:extLst>
          </p:nvPr>
        </p:nvGraphicFramePr>
        <p:xfrm>
          <a:off x="4247456" y="1147192"/>
          <a:ext cx="4896544" cy="523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41500"/>
              </p:ext>
            </p:extLst>
          </p:nvPr>
        </p:nvGraphicFramePr>
        <p:xfrm>
          <a:off x="1" y="1447800"/>
          <a:ext cx="4932039" cy="5077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99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Тема Office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2189</TotalTime>
  <Words>789</Words>
  <Application>Microsoft Office PowerPoint</Application>
  <PresentationFormat>Экран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2_Тема Office</vt:lpstr>
      <vt:lpstr>О работе учреждений,  подведомственных министерству социально-демографической и семейной политики Самарской области в городском округе Новокуйбывшевск  и мерах социальной поддержки населения в  Самарской области</vt:lpstr>
      <vt:lpstr>Сеть учреждений и организаций Поволжского округа </vt:lpstr>
      <vt:lpstr> Комплексный центр социального обслуживания населения   Поволжского округа </vt:lpstr>
      <vt:lpstr>Общее количество обслуженных  Комплексным центром  социального обслуживания граждан  по состоянию на 01.12.2017г. –  13908 человек.</vt:lpstr>
      <vt:lpstr>Обеспечение бесплатными путевками в санаторные оздоровительные лагеря круглогодичного действия в 2017 году– 1334 несовершеннолетних</vt:lpstr>
      <vt:lpstr>Обеспечение бесплатными путевками в санаторные оздоровительные лагеря в летний период  372 ребенка ТЖС</vt:lpstr>
      <vt:lpstr>Исполнение федеральных полномочий</vt:lpstr>
      <vt:lpstr>Предоставление реабилитационных услуг</vt:lpstr>
      <vt:lpstr>СРЦ «Наш Дом»</vt:lpstr>
      <vt:lpstr>Центр диагностики и консультирования</vt:lpstr>
      <vt:lpstr>ГКУСО Государственное юридическое бюро </vt:lpstr>
      <vt:lpstr>Презентация PowerPoint</vt:lpstr>
      <vt:lpstr>Автономная некоммерческая организация «Центр социального обслуживания населения Поволжского округа»</vt:lpstr>
      <vt:lpstr>Количество получателей мер социальной поддержки 62665</vt:lpstr>
      <vt:lpstr>С 01.01.2017 произошла оптимизация следующих мер социальной поддержки</vt:lpstr>
      <vt:lpstr>С 01.01.2017 произошла оптимизация следующих мер социальной поддержки</vt:lpstr>
      <vt:lpstr>Дополнительные меры социальной поддержки с 1 января 2017 года</vt:lpstr>
      <vt:lpstr>Дополнительные меры социальной поддержки с 1 января 2017 года</vt:lpstr>
      <vt:lpstr>Предложения Президента Российской Федерации  о введении новых мер поддержки семей с детьми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ЗАЩИТА НАСЕЛЕНИЯ САМАРСКОЙ ОБЛАСТИ В 2016 ГОДУ: ФОРМИРОВАНИЕ БАЗИСА РАЗВИТИЯ ОТРАСЛИ В СОВРЕМЕННЫХ УСЛОВИЯХ</dc:title>
  <dc:creator>Целина Марина Эриковна</dc:creator>
  <cp:lastModifiedBy>user</cp:lastModifiedBy>
  <cp:revision>181</cp:revision>
  <cp:lastPrinted>2017-12-06T16:38:19Z</cp:lastPrinted>
  <dcterms:created xsi:type="dcterms:W3CDTF">2017-02-28T11:10:15Z</dcterms:created>
  <dcterms:modified xsi:type="dcterms:W3CDTF">2017-12-07T05:57:06Z</dcterms:modified>
</cp:coreProperties>
</file>