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364" r:id="rId3"/>
    <p:sldId id="377" r:id="rId4"/>
    <p:sldId id="401" r:id="rId5"/>
    <p:sldId id="381" r:id="rId6"/>
    <p:sldId id="382" r:id="rId7"/>
    <p:sldId id="383" r:id="rId8"/>
    <p:sldId id="402" r:id="rId9"/>
    <p:sldId id="384" r:id="rId10"/>
    <p:sldId id="403" r:id="rId11"/>
    <p:sldId id="385" r:id="rId12"/>
    <p:sldId id="386" r:id="rId13"/>
    <p:sldId id="404" r:id="rId14"/>
    <p:sldId id="387" r:id="rId15"/>
    <p:sldId id="405" r:id="rId16"/>
    <p:sldId id="388" r:id="rId17"/>
    <p:sldId id="356" r:id="rId18"/>
    <p:sldId id="335" r:id="rId19"/>
    <p:sldId id="350" r:id="rId20"/>
    <p:sldId id="389" r:id="rId21"/>
    <p:sldId id="390" r:id="rId22"/>
    <p:sldId id="391" r:id="rId23"/>
    <p:sldId id="392" r:id="rId24"/>
    <p:sldId id="406" r:id="rId25"/>
    <p:sldId id="394" r:id="rId26"/>
    <p:sldId id="393" r:id="rId27"/>
    <p:sldId id="349" r:id="rId28"/>
    <p:sldId id="357" r:id="rId29"/>
    <p:sldId id="371" r:id="rId30"/>
    <p:sldId id="395" r:id="rId31"/>
    <p:sldId id="369" r:id="rId32"/>
    <p:sldId id="308" r:id="rId33"/>
    <p:sldId id="332" r:id="rId34"/>
    <p:sldId id="311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0033CC"/>
    <a:srgbClr val="800000"/>
    <a:srgbClr val="AC0000"/>
    <a:srgbClr val="006600"/>
    <a:srgbClr val="B84A00"/>
    <a:srgbClr val="AC4600"/>
    <a:srgbClr val="B2B2B2"/>
    <a:srgbClr val="0066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02244724131188E-2"/>
          <c:y val="3.8166925114736863E-2"/>
          <c:w val="0.90829777083592012"/>
          <c:h val="0.74750939779493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89256935970702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77.3</c:v>
                </c:pt>
                <c:pt idx="1">
                  <c:v>56</c:v>
                </c:pt>
                <c:pt idx="2">
                  <c:v>57.7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989E-3"/>
                  <c:y val="1.1452551448107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77.099999999999994</c:v>
                </c:pt>
                <c:pt idx="1">
                  <c:v>52.5</c:v>
                </c:pt>
                <c:pt idx="2">
                  <c:v>53.3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989E-3"/>
                  <c:y val="6.8715308688644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66.099999999999994</c:v>
                </c:pt>
                <c:pt idx="2">
                  <c:v>48.3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351536"/>
        <c:axId val="176351928"/>
      </c:barChart>
      <c:catAx>
        <c:axId val="17635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351928"/>
        <c:crosses val="autoZero"/>
        <c:auto val="1"/>
        <c:lblAlgn val="ctr"/>
        <c:lblOffset val="100"/>
        <c:noMultiLvlLbl val="0"/>
      </c:catAx>
      <c:valAx>
        <c:axId val="176351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35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28932351393064E-2"/>
          <c:y val="2.5755052444820025E-2"/>
          <c:w val="0.88218326996284291"/>
          <c:h val="0.85540675932015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 население</c:v>
                </c:pt>
                <c:pt idx="1">
                  <c:v>Постоянное 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77.099999999999994</c:v>
                </c:pt>
                <c:pt idx="1">
                  <c:v>60.5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138816"/>
        <c:axId val="221139208"/>
      </c:barChart>
      <c:catAx>
        <c:axId val="22113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139208"/>
        <c:crosses val="autoZero"/>
        <c:auto val="1"/>
        <c:lblAlgn val="ctr"/>
        <c:lblOffset val="100"/>
        <c:noMultiLvlLbl val="0"/>
      </c:catAx>
      <c:valAx>
        <c:axId val="221139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13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69959930082171E-2"/>
          <c:y val="1.9464934826222021E-2"/>
          <c:w val="0.89212159270096447"/>
          <c:h val="0.73699121942721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при профомотрах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2031244953786608E-2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7.499999538631924E-2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994886071453781E-17"/>
                  <c:y val="8.2031244953786608E-2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362430673862879E-3"/>
                  <c:y val="8.6718744665431544E-2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8.671874466543153E-2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60.4</c:v>
                </c:pt>
                <c:pt idx="1">
                  <c:v>61.2</c:v>
                </c:pt>
                <c:pt idx="2">
                  <c:v>67.599999999999994</c:v>
                </c:pt>
                <c:pt idx="3">
                  <c:v>70.400000000000006</c:v>
                </c:pt>
                <c:pt idx="4">
                  <c:v>71.900000000000006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деструктивных форм</c:v>
                </c:pt>
              </c:strCache>
            </c:strRef>
          </c:tx>
          <c:spPr>
            <a:solidFill>
              <a:srgbClr val="A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44.5</c:v>
                </c:pt>
                <c:pt idx="1">
                  <c:v>44.5</c:v>
                </c:pt>
                <c:pt idx="2">
                  <c:v>39.300000000000011</c:v>
                </c:pt>
                <c:pt idx="3">
                  <c:v>39.300000000000011</c:v>
                </c:pt>
                <c:pt idx="4">
                  <c:v>38.9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139600"/>
        <c:axId val="22113999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Охват профосмотрами</c:v>
                </c:pt>
              </c:strCache>
            </c:strRef>
          </c:tx>
          <c:spPr>
            <a:ln w="762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896121627229578E-2"/>
                  <c:y val="-4.453124726062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633590549884681E-2"/>
                  <c:y val="-4.453124726062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906076684657247E-2"/>
                  <c:y val="-3.0468748125692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86607711239959E-2"/>
                  <c:y val="-2.812499826986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79.400000000000006</c:v>
                </c:pt>
                <c:pt idx="1">
                  <c:v>82.5</c:v>
                </c:pt>
                <c:pt idx="2">
                  <c:v>85.4</c:v>
                </c:pt>
                <c:pt idx="3">
                  <c:v>85.4</c:v>
                </c:pt>
                <c:pt idx="4">
                  <c:v>84.8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140776"/>
        <c:axId val="221140384"/>
      </c:lineChart>
      <c:catAx>
        <c:axId val="22113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139992"/>
        <c:crosses val="autoZero"/>
        <c:auto val="1"/>
        <c:lblAlgn val="ctr"/>
        <c:lblOffset val="100"/>
        <c:noMultiLvlLbl val="0"/>
      </c:catAx>
      <c:valAx>
        <c:axId val="221139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139600"/>
        <c:crosses val="autoZero"/>
        <c:crossBetween val="between"/>
      </c:valAx>
      <c:valAx>
        <c:axId val="221140384"/>
        <c:scaling>
          <c:orientation val="minMax"/>
          <c:min val="1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140776"/>
        <c:crosses val="max"/>
        <c:crossBetween val="between"/>
      </c:valAx>
      <c:catAx>
        <c:axId val="221140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1140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70875285682244E-2"/>
          <c:y val="0.85935064841592967"/>
          <c:w val="0.86585087280683848"/>
          <c:h val="0.12658685244913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44873741388767E-2"/>
          <c:y val="3.5607292062758061E-2"/>
          <c:w val="0.90606845788662249"/>
          <c:h val="0.4828512825650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всего населения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.102958749641124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317178130555583E-4"/>
                  <c:y val="9.1062812082066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95822656762148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751573739991397E-3"/>
                  <c:y val="9.726641828782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9.200877405605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28575">
                <a:solidFill>
                  <a:srgbClr val="FF6600"/>
                </a:solidFill>
              </a:ln>
            </c:spPr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95.6</c:v>
                </c:pt>
                <c:pt idx="1">
                  <c:v>87.4</c:v>
                </c:pt>
                <c:pt idx="2" formatCode="0.0">
                  <c:v>77.2</c:v>
                </c:pt>
                <c:pt idx="3">
                  <c:v>77.099999999999994</c:v>
                </c:pt>
                <c:pt idx="4">
                  <c:v>66.099999999999994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 постоянного населения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0634902864636261E-3"/>
                  <c:y val="0.11805605435327762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800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51568305317202E-3"/>
                  <c:y val="0.12169769746231723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800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448704786508102E-3"/>
                  <c:y val="0.11352185368804078"/>
                </c:manualLayout>
              </c:layout>
              <c:spPr>
                <a:solidFill>
                  <a:schemeClr val="bg1"/>
                </a:solidFill>
                <a:ln w="28575">
                  <a:solidFill>
                    <a:schemeClr val="bg2">
                      <a:lumMod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800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751573739990462E-3"/>
                  <c:y val="0.1051528846354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.102524062519599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 formatCode="General">
                  <c:v>76.7</c:v>
                </c:pt>
                <c:pt idx="1">
                  <c:v>69.3</c:v>
                </c:pt>
                <c:pt idx="2" formatCode="General">
                  <c:v>61.4</c:v>
                </c:pt>
                <c:pt idx="3" formatCode="General">
                  <c:v>60.5</c:v>
                </c:pt>
                <c:pt idx="4" formatCode="General">
                  <c:v>51.7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Смертность от туберкулеза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619818355337932E-4"/>
                  <c:y val="1.1805895226742122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263510769306929E-3"/>
                  <c:y val="-1.6035814906912721E-3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20027852650044E-3"/>
                  <c:y val="1.9295968318346637E-3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7515737399913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14.1</c:v>
                </c:pt>
                <c:pt idx="1">
                  <c:v>11.9</c:v>
                </c:pt>
                <c:pt idx="2">
                  <c:v>9.7000000000000011</c:v>
                </c:pt>
                <c:pt idx="3">
                  <c:v>8.9</c:v>
                </c:pt>
                <c:pt idx="4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9.3510460519117554E-17"/>
                  <c:y val="7.886466347661423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702092103823499E-16"/>
                  <c:y val="1.577293269532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141560"/>
        <c:axId val="221141952"/>
      </c:barChart>
      <c:lineChart>
        <c:grouping val="standard"/>
        <c:varyColors val="0"/>
        <c:ser>
          <c:idx val="4"/>
          <c:order val="4"/>
          <c:tx>
            <c:strRef>
              <c:f>Лист1!$F$1</c:f>
              <c:strCache>
                <c:ptCount val="1"/>
                <c:pt idx="0">
                  <c:v>Профосмотры</c:v>
                </c:pt>
              </c:strCache>
            </c:strRef>
          </c:tx>
          <c:spPr>
            <a:ln w="47999">
              <a:solidFill>
                <a:srgbClr val="0033CC"/>
              </a:solidFill>
            </a:ln>
          </c:spPr>
          <c:marker>
            <c:symbol val="diamond"/>
            <c:size val="11"/>
            <c:spPr>
              <a:ln>
                <a:solidFill>
                  <a:srgbClr val="0033CC"/>
                </a:solidFill>
              </a:ln>
            </c:spPr>
          </c:marker>
          <c:dLbls>
            <c:dLbl>
              <c:idx val="0"/>
              <c:layout>
                <c:manualLayout>
                  <c:x val="-3.6959960959974836E-2"/>
                  <c:y val="-5.695396357663880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50727137791541E-2"/>
                  <c:y val="-5.1985701173856307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4284036475300211E-3"/>
                  <c:y val="-4.6625766871165646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926101617993976E-3"/>
                  <c:y val="-3.417468750653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640963251584333E-16"/>
                  <c:y val="-3.4174687506533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79.400000000000006</c:v>
                </c:pt>
                <c:pt idx="1">
                  <c:v>82.5</c:v>
                </c:pt>
                <c:pt idx="2">
                  <c:v>85.4</c:v>
                </c:pt>
                <c:pt idx="3">
                  <c:v>85.4</c:v>
                </c:pt>
                <c:pt idx="4">
                  <c:v>84.8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ФГ</c:v>
                </c:pt>
              </c:strCache>
            </c:strRef>
          </c:tx>
          <c:spPr>
            <a:ln w="50800">
              <a:solidFill>
                <a:srgbClr val="006600"/>
              </a:solidFill>
              <a:bevel/>
            </a:ln>
          </c:spPr>
          <c:dPt>
            <c:idx val="0"/>
            <c:bubble3D val="0"/>
            <c:spPr>
              <a:ln w="50800">
                <a:solidFill>
                  <a:srgbClr val="006600"/>
                </a:solidFill>
                <a:round/>
                <a:headEnd type="oval"/>
              </a:ln>
            </c:spPr>
          </c:dPt>
          <c:dLbls>
            <c:dLbl>
              <c:idx val="0"/>
              <c:layout>
                <c:manualLayout>
                  <c:x val="-3.1551462422705158E-2"/>
                  <c:y val="2.3659399042984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248990274154485E-2"/>
                  <c:y val="3.6803509622420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473259062801866E-2"/>
                  <c:y val="3.6803509622420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683147657005727E-3"/>
                  <c:y val="2.628822115887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66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77.099999999999994</c:v>
                </c:pt>
                <c:pt idx="1">
                  <c:v>76.3</c:v>
                </c:pt>
                <c:pt idx="2">
                  <c:v>81.400000000000006</c:v>
                </c:pt>
                <c:pt idx="3">
                  <c:v>81.400000000000006</c:v>
                </c:pt>
                <c:pt idx="4">
                  <c:v>81.599999999999994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142344"/>
        <c:axId val="221781288"/>
      </c:lineChart>
      <c:catAx>
        <c:axId val="221141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21141952"/>
        <c:crosses val="autoZero"/>
        <c:auto val="1"/>
        <c:lblAlgn val="ctr"/>
        <c:lblOffset val="100"/>
        <c:noMultiLvlLbl val="0"/>
      </c:catAx>
      <c:valAx>
        <c:axId val="221141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1141560"/>
        <c:crosses val="autoZero"/>
        <c:crossBetween val="between"/>
      </c:valAx>
      <c:catAx>
        <c:axId val="221142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1781288"/>
        <c:crosses val="autoZero"/>
        <c:auto val="1"/>
        <c:lblAlgn val="ctr"/>
        <c:lblOffset val="100"/>
        <c:noMultiLvlLbl val="0"/>
      </c:catAx>
      <c:valAx>
        <c:axId val="221781288"/>
        <c:scaling>
          <c:orientation val="minMax"/>
          <c:min val="2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1142344"/>
        <c:crosses val="max"/>
        <c:crossBetween val="between"/>
      </c:valAx>
      <c:spPr>
        <a:noFill/>
        <a:ln w="25416">
          <a:noFill/>
        </a:ln>
      </c:spPr>
    </c:plotArea>
    <c:legend>
      <c:legendPos val="b"/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7.4051756594357282E-2"/>
          <c:y val="0.61002479579537483"/>
          <c:w val="0.87593370616658794"/>
          <c:h val="0.3746398565449701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14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0886969936807"/>
          <c:y val="0.1202308649229205"/>
          <c:w val="0.8523970109911071"/>
          <c:h val="0.52095460644143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ФГ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85.6</c:v>
                </c:pt>
                <c:pt idx="1">
                  <c:v>89.2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rgbClr val="A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63.4</c:v>
                </c:pt>
                <c:pt idx="1">
                  <c:v>48.6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782072"/>
        <c:axId val="221782464"/>
      </c:barChart>
      <c:catAx>
        <c:axId val="22178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782464"/>
        <c:crosses val="autoZero"/>
        <c:auto val="1"/>
        <c:lblAlgn val="ctr"/>
        <c:lblOffset val="100"/>
        <c:noMultiLvlLbl val="0"/>
      </c:catAx>
      <c:valAx>
        <c:axId val="22178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78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4095646993171"/>
          <c:y val="0.13760059910646966"/>
          <c:w val="0.8523970109911071"/>
          <c:h val="0.5408091884131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ФГ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79.5</c:v>
                </c:pt>
                <c:pt idx="1">
                  <c:v>87.6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rgbClr val="A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56.9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783248"/>
        <c:axId val="221783640"/>
      </c:barChart>
      <c:catAx>
        <c:axId val="22178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783640"/>
        <c:crosses val="autoZero"/>
        <c:auto val="1"/>
        <c:lblAlgn val="ctr"/>
        <c:lblOffset val="100"/>
        <c:noMultiLvlLbl val="0"/>
      </c:catAx>
      <c:valAx>
        <c:axId val="221783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78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4095646993171"/>
          <c:y val="8.1157919231891876E-2"/>
          <c:w val="0.8523970109911071"/>
          <c:h val="0.60415072158098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ФГ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73.7</c:v>
                </c:pt>
                <c:pt idx="1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rgbClr val="A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79.5</c:v>
                </c:pt>
                <c:pt idx="1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784424"/>
        <c:axId val="221784816"/>
      </c:barChart>
      <c:catAx>
        <c:axId val="22178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784816"/>
        <c:crosses val="autoZero"/>
        <c:auto val="1"/>
        <c:lblAlgn val="ctr"/>
        <c:lblOffset val="100"/>
        <c:noMultiLvlLbl val="0"/>
      </c:catAx>
      <c:valAx>
        <c:axId val="221784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784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0886969936806"/>
          <c:y val="0.21572745075847222"/>
          <c:w val="0.8523970109911071"/>
          <c:h val="0.49961416180510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ФГ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93.2</c:v>
                </c:pt>
                <c:pt idx="1">
                  <c:v>94.9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rgbClr val="A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48.7</c:v>
                </c:pt>
                <c:pt idx="1">
                  <c:v>48.6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600952"/>
        <c:axId val="225601344"/>
      </c:barChart>
      <c:catAx>
        <c:axId val="22560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601344"/>
        <c:crosses val="autoZero"/>
        <c:auto val="1"/>
        <c:lblAlgn val="ctr"/>
        <c:lblOffset val="100"/>
        <c:noMultiLvlLbl val="0"/>
      </c:catAx>
      <c:valAx>
        <c:axId val="22560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60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6029890088931"/>
          <c:y val="0.14460165117028959"/>
          <c:w val="0.8523970109911071"/>
          <c:h val="0.54080923600062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ФГ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85.9</c:v>
                </c:pt>
                <c:pt idx="1">
                  <c:v>79.5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rgbClr val="A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57.5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602520"/>
        <c:axId val="225602912"/>
      </c:barChart>
      <c:catAx>
        <c:axId val="22560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602912"/>
        <c:crosses val="autoZero"/>
        <c:auto val="1"/>
        <c:lblAlgn val="ctr"/>
        <c:lblOffset val="100"/>
        <c:noMultiLvlLbl val="0"/>
      </c:catAx>
      <c:valAx>
        <c:axId val="22560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602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3293477729088"/>
          <c:y val="8.1157843065702062E-2"/>
          <c:w val="0.8523970109911071"/>
          <c:h val="0.60415072158098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ФГ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86.5</c:v>
                </c:pt>
                <c:pt idx="1">
                  <c:v>82.5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rgbClr val="A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60.5</c:v>
                </c:pt>
                <c:pt idx="1">
                  <c:v>37.4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603696"/>
        <c:axId val="225604088"/>
      </c:barChart>
      <c:catAx>
        <c:axId val="22560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604088"/>
        <c:crosses val="autoZero"/>
        <c:auto val="1"/>
        <c:lblAlgn val="ctr"/>
        <c:lblOffset val="100"/>
        <c:noMultiLvlLbl val="0"/>
      </c:catAx>
      <c:valAx>
        <c:axId val="225604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60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6029890088931"/>
          <c:y val="0.14460165117028959"/>
          <c:w val="0.8523970109911071"/>
          <c:h val="0.54080923600062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ФГ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85.4</c:v>
                </c:pt>
                <c:pt idx="1">
                  <c:v>88.2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rgbClr val="A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67.8</c:v>
                </c:pt>
                <c:pt idx="1">
                  <c:v>83.1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548056"/>
        <c:axId val="225548448"/>
      </c:barChart>
      <c:catAx>
        <c:axId val="22554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548448"/>
        <c:crosses val="autoZero"/>
        <c:auto val="1"/>
        <c:lblAlgn val="ctr"/>
        <c:lblOffset val="100"/>
        <c:noMultiLvlLbl val="0"/>
      </c:catAx>
      <c:valAx>
        <c:axId val="22554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548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43494331580991"/>
          <c:y val="9.3749994232898981E-3"/>
          <c:w val="0.76978399069366266"/>
          <c:h val="0.906937259661831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Самарская область</c:v>
                </c:pt>
                <c:pt idx="1">
                  <c:v>Октябрьск</c:v>
                </c:pt>
                <c:pt idx="2">
                  <c:v>Чапаевск</c:v>
                </c:pt>
                <c:pt idx="3">
                  <c:v>Жигулевск</c:v>
                </c:pt>
                <c:pt idx="4">
                  <c:v>Тольятти</c:v>
                </c:pt>
                <c:pt idx="5">
                  <c:v>Самара</c:v>
                </c:pt>
                <c:pt idx="6">
                  <c:v>Сызрань</c:v>
                </c:pt>
                <c:pt idx="7">
                  <c:v>Отрадный</c:v>
                </c:pt>
                <c:pt idx="8">
                  <c:v>Новокуйбышевск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66.099999999999994</c:v>
                </c:pt>
                <c:pt idx="1">
                  <c:v>83.1</c:v>
                </c:pt>
                <c:pt idx="2">
                  <c:v>80.900000000000006</c:v>
                </c:pt>
                <c:pt idx="3">
                  <c:v>76.599999999999994</c:v>
                </c:pt>
                <c:pt idx="4">
                  <c:v>63.6</c:v>
                </c:pt>
                <c:pt idx="5">
                  <c:v>62.7</c:v>
                </c:pt>
                <c:pt idx="6">
                  <c:v>54</c:v>
                </c:pt>
                <c:pt idx="7">
                  <c:v>42</c:v>
                </c:pt>
                <c:pt idx="8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6873456"/>
        <c:axId val="226874632"/>
      </c:barChart>
      <c:catAx>
        <c:axId val="22687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874632"/>
        <c:crosses val="autoZero"/>
        <c:auto val="1"/>
        <c:lblAlgn val="ctr"/>
        <c:lblOffset val="100"/>
        <c:noMultiLvlLbl val="0"/>
      </c:catAx>
      <c:valAx>
        <c:axId val="22687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87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3293477729088"/>
          <c:y val="0.15590751993520913"/>
          <c:w val="0.8523970109911071"/>
          <c:h val="0.52940104908522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ФГ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82.2</c:v>
                </c:pt>
                <c:pt idx="1">
                  <c:v>83.4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rgbClr val="A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67.099999999999994</c:v>
                </c:pt>
                <c:pt idx="1">
                  <c:v>73.2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549232"/>
        <c:axId val="225549624"/>
      </c:barChart>
      <c:catAx>
        <c:axId val="22554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549624"/>
        <c:crosses val="autoZero"/>
        <c:auto val="1"/>
        <c:lblAlgn val="ctr"/>
        <c:lblOffset val="100"/>
        <c:noMultiLvlLbl val="0"/>
      </c:catAx>
      <c:valAx>
        <c:axId val="225549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54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1948482204138"/>
          <c:y val="2.7353437145236248E-2"/>
          <c:w val="0.83781536567188364"/>
          <c:h val="0.80592720471874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Больные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9.5293508626351502E-4"/>
                  <c:y val="8.12729916540770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96848082156211E-3"/>
                  <c:y val="8.3624581782657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33499443904288E-3"/>
                  <c:y val="8.82548071964584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611287152813967E-3"/>
                  <c:y val="8.384881608546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6.81961137288238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effectLst/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5647</c:v>
                </c:pt>
                <c:pt idx="1">
                  <c:v>5642</c:v>
                </c:pt>
                <c:pt idx="2">
                  <c:v>5155</c:v>
                </c:pt>
                <c:pt idx="3">
                  <c:v>4877</c:v>
                </c:pt>
                <c:pt idx="4">
                  <c:v>4354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Контактные</c:v>
                </c:pt>
              </c:strCache>
            </c:strRef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1381463568859076E-4"/>
                  <c:y val="0.109565028040397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32098765432126E-3"/>
                  <c:y val="0.137784054848035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894191026988539E-3"/>
                  <c:y val="0.212585228940260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297696682276658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667497219521058E-3"/>
                  <c:y val="0.308058306843997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35113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sz="1600" b="1">
                    <a:effectLst/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9326</c:v>
                </c:pt>
                <c:pt idx="1">
                  <c:v>9881</c:v>
                </c:pt>
                <c:pt idx="2">
                  <c:v>19927</c:v>
                </c:pt>
                <c:pt idx="3">
                  <c:v>28420</c:v>
                </c:pt>
                <c:pt idx="4">
                  <c:v>33896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56960"/>
        <c:axId val="22525735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Соотношение</c:v>
                </c:pt>
              </c:strCache>
            </c:strRef>
          </c:tx>
          <c:spPr>
            <a:ln w="44426">
              <a:solidFill>
                <a:srgbClr val="C00000"/>
              </a:solidFill>
            </a:ln>
          </c:spPr>
          <c:marker>
            <c:symbol val="diamond"/>
            <c:size val="11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8807934904412082E-2"/>
                  <c:y val="-4.3428685066717578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+mn-lt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551595702191399E-2"/>
                  <c:y val="-7.5946732595131558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+mn-lt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521251208388044E-2"/>
                  <c:y val="-7.2714129408930614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+mn-lt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669988878084111E-2"/>
                  <c:y val="-4.2328622314442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601993326850682E-2"/>
                  <c:y val="-4.70318025716026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1.7</c:v>
                </c:pt>
                <c:pt idx="1">
                  <c:v>1.8</c:v>
                </c:pt>
                <c:pt idx="2">
                  <c:v>3.9</c:v>
                </c:pt>
                <c:pt idx="3">
                  <c:v>5.83</c:v>
                </c:pt>
                <c:pt idx="4">
                  <c:v>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257744"/>
        <c:axId val="224672568"/>
      </c:lineChart>
      <c:catAx>
        <c:axId val="22525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+mn-lt"/>
              </a:defRPr>
            </a:pPr>
            <a:endParaRPr lang="ru-RU"/>
          </a:p>
        </c:txPr>
        <c:crossAx val="225257352"/>
        <c:crosses val="autoZero"/>
        <c:auto val="1"/>
        <c:lblAlgn val="ctr"/>
        <c:lblOffset val="100"/>
        <c:noMultiLvlLbl val="0"/>
      </c:catAx>
      <c:valAx>
        <c:axId val="225257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225256960"/>
        <c:crosses val="autoZero"/>
        <c:crossBetween val="between"/>
      </c:valAx>
      <c:catAx>
        <c:axId val="225257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4672568"/>
        <c:crosses val="autoZero"/>
        <c:auto val="1"/>
        <c:lblAlgn val="ctr"/>
        <c:lblOffset val="100"/>
        <c:noMultiLvlLbl val="0"/>
      </c:catAx>
      <c:valAx>
        <c:axId val="2246725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ru-RU"/>
          </a:p>
        </c:txPr>
        <c:crossAx val="225257744"/>
        <c:crosses val="max"/>
        <c:crossBetween val="between"/>
        <c:majorUnit val="1"/>
      </c:val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16191908442971276"/>
          <c:y val="0.91638782424400544"/>
          <c:w val="0.70167123329237147"/>
          <c:h val="7.6484563140947578E-2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70508941272319E-2"/>
          <c:y val="2.8230629497155442E-2"/>
          <c:w val="0.95712948102315121"/>
          <c:h val="0.71964731191483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63.3</c:v>
                </c:pt>
                <c:pt idx="1">
                  <c:v>47.4</c:v>
                </c:pt>
                <c:pt idx="2">
                  <c:v>49.3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164428353276361E-3"/>
                  <c:y val="9.1620411584860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60.5</c:v>
                </c:pt>
                <c:pt idx="1">
                  <c:v>44</c:v>
                </c:pt>
                <c:pt idx="2">
                  <c:v>43.6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981E-3"/>
                  <c:y val="6.8715308688644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51.7</c:v>
                </c:pt>
                <c:pt idx="2">
                  <c:v>41.6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60288"/>
        <c:axId val="220048816"/>
      </c:barChart>
      <c:catAx>
        <c:axId val="17616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048816"/>
        <c:crosses val="autoZero"/>
        <c:auto val="1"/>
        <c:lblAlgn val="ctr"/>
        <c:lblOffset val="100"/>
        <c:noMultiLvlLbl val="0"/>
      </c:catAx>
      <c:valAx>
        <c:axId val="220048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16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3419354371253"/>
          <c:y val="0.90340737753525213"/>
          <c:w val="0.43143183366099425"/>
          <c:h val="6.9106498989289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43494331580991"/>
          <c:y val="9.3749994232898981E-3"/>
          <c:w val="0.76978399069366266"/>
          <c:h val="0.906937259661831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Самарская область</c:v>
                </c:pt>
                <c:pt idx="1">
                  <c:v>Города области</c:v>
                </c:pt>
                <c:pt idx="2">
                  <c:v>Октябрьск</c:v>
                </c:pt>
                <c:pt idx="3">
                  <c:v>Чапаевск</c:v>
                </c:pt>
                <c:pt idx="4">
                  <c:v>Жигулевск</c:v>
                </c:pt>
                <c:pt idx="5">
                  <c:v>Самара</c:v>
                </c:pt>
                <c:pt idx="6">
                  <c:v>Тольятти</c:v>
                </c:pt>
                <c:pt idx="7">
                  <c:v>Отрадный</c:v>
                </c:pt>
                <c:pt idx="8">
                  <c:v>Новокуйбышевск</c:v>
                </c:pt>
                <c:pt idx="9">
                  <c:v>Сызрань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51.7</c:v>
                </c:pt>
                <c:pt idx="1">
                  <c:v>49</c:v>
                </c:pt>
                <c:pt idx="2">
                  <c:v>83.1</c:v>
                </c:pt>
                <c:pt idx="3">
                  <c:v>74</c:v>
                </c:pt>
                <c:pt idx="4">
                  <c:v>73.2</c:v>
                </c:pt>
                <c:pt idx="5">
                  <c:v>48.6</c:v>
                </c:pt>
                <c:pt idx="6">
                  <c:v>48.6</c:v>
                </c:pt>
                <c:pt idx="7">
                  <c:v>42</c:v>
                </c:pt>
                <c:pt idx="8">
                  <c:v>39</c:v>
                </c:pt>
                <c:pt idx="9">
                  <c:v>37.4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9425560"/>
        <c:axId val="489425952"/>
      </c:barChart>
      <c:catAx>
        <c:axId val="489425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425952"/>
        <c:crosses val="autoZero"/>
        <c:auto val="1"/>
        <c:lblAlgn val="ctr"/>
        <c:lblOffset val="100"/>
        <c:noMultiLvlLbl val="0"/>
      </c:catAx>
      <c:valAx>
        <c:axId val="4894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425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51501725693512E-2"/>
          <c:y val="2.2828248031496065E-2"/>
          <c:w val="0.90167225009187024"/>
          <c:h val="0.7505425688976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31.3</c:v>
                </c:pt>
                <c:pt idx="1">
                  <c:v>19.7</c:v>
                </c:pt>
                <c:pt idx="2">
                  <c:v>17.3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35.800000000000011</c:v>
                </c:pt>
                <c:pt idx="1">
                  <c:v>22.6</c:v>
                </c:pt>
                <c:pt idx="2">
                  <c:v>19.3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41.3</c:v>
                </c:pt>
                <c:pt idx="2">
                  <c:v>20.9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049600"/>
        <c:axId val="220049992"/>
      </c:barChart>
      <c:catAx>
        <c:axId val="22004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049992"/>
        <c:crosses val="autoZero"/>
        <c:auto val="1"/>
        <c:lblAlgn val="ctr"/>
        <c:lblOffset val="100"/>
        <c:noMultiLvlLbl val="0"/>
      </c:catAx>
      <c:valAx>
        <c:axId val="220049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04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02229164079829E-2"/>
          <c:y val="2.8230629497155442E-2"/>
          <c:w val="0.90829777083592012"/>
          <c:h val="0.73568088394218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4820948932844995E-3"/>
                  <c:y val="-6.871530868864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160.80000000000001</c:v>
                </c:pt>
                <c:pt idx="1">
                  <c:v>123.1</c:v>
                </c:pt>
                <c:pt idx="2">
                  <c:v>129.1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928379573137999E-3"/>
                  <c:y val="1.60335720273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28379573137999E-3"/>
                  <c:y val="2.2905102896215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585402791502702E-2"/>
                  <c:y val="6.8715308688644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152.1</c:v>
                </c:pt>
                <c:pt idx="1">
                  <c:v>117.2</c:v>
                </c:pt>
                <c:pt idx="2">
                  <c:v>121.3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712E-3"/>
                  <c:y val="6.8715308688645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5651886632479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135.4</c:v>
                </c:pt>
                <c:pt idx="2">
                  <c:v>109.8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348792"/>
        <c:axId val="176351144"/>
      </c:barChart>
      <c:catAx>
        <c:axId val="17634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351144"/>
        <c:crosses val="autoZero"/>
        <c:auto val="1"/>
        <c:lblAlgn val="ctr"/>
        <c:lblOffset val="100"/>
        <c:noMultiLvlLbl val="0"/>
      </c:catAx>
      <c:valAx>
        <c:axId val="176351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348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43494331580991"/>
          <c:y val="9.3749994232898981E-3"/>
          <c:w val="0.76978399069366266"/>
          <c:h val="0.906937259661831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Самарская область</c:v>
                </c:pt>
                <c:pt idx="1">
                  <c:v>Города области</c:v>
                </c:pt>
                <c:pt idx="2">
                  <c:v>Чапаевск</c:v>
                </c:pt>
                <c:pt idx="3">
                  <c:v>Октябрьск</c:v>
                </c:pt>
                <c:pt idx="4">
                  <c:v>Жигулевск</c:v>
                </c:pt>
                <c:pt idx="5">
                  <c:v>Самара</c:v>
                </c:pt>
                <c:pt idx="6">
                  <c:v>Сызрань</c:v>
                </c:pt>
                <c:pt idx="7">
                  <c:v>Тольятти</c:v>
                </c:pt>
                <c:pt idx="8">
                  <c:v>Новокуйбышевск</c:v>
                </c:pt>
                <c:pt idx="9">
                  <c:v>Отрадный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135.4</c:v>
                </c:pt>
                <c:pt idx="1">
                  <c:v>132.80000000000001</c:v>
                </c:pt>
                <c:pt idx="2">
                  <c:v>227.6</c:v>
                </c:pt>
                <c:pt idx="3">
                  <c:v>185.1</c:v>
                </c:pt>
                <c:pt idx="4">
                  <c:v>168.5</c:v>
                </c:pt>
                <c:pt idx="5">
                  <c:v>131.1</c:v>
                </c:pt>
                <c:pt idx="6">
                  <c:v>127.6</c:v>
                </c:pt>
                <c:pt idx="7">
                  <c:v>126.1</c:v>
                </c:pt>
                <c:pt idx="8">
                  <c:v>117.9</c:v>
                </c:pt>
                <c:pt idx="9">
                  <c:v>109.4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5464240"/>
        <c:axId val="485464632"/>
      </c:barChart>
      <c:catAx>
        <c:axId val="48546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464632"/>
        <c:crosses val="autoZero"/>
        <c:auto val="1"/>
        <c:lblAlgn val="ctr"/>
        <c:lblOffset val="100"/>
        <c:noMultiLvlLbl val="0"/>
      </c:catAx>
      <c:valAx>
        <c:axId val="48546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46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02229164079829E-2"/>
          <c:y val="3.0521139786776945E-2"/>
          <c:w val="0.78973017937316015"/>
          <c:h val="0.65780353409505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9.7000000000000011</c:v>
                </c:pt>
                <c:pt idx="1">
                  <c:v>7.5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6D0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8.9</c:v>
                </c:pt>
                <c:pt idx="1">
                  <c:v>5.9</c:v>
                </c:pt>
                <c:pt idx="2">
                  <c:v>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04744664224981E-3"/>
                  <c:y val="6.8715308688644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Самарская область</c:v>
                </c:pt>
                <c:pt idx="1">
                  <c:v>ПФО</c:v>
                </c:pt>
                <c:pt idx="2">
                  <c:v>РФ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2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051168"/>
        <c:axId val="220051560"/>
      </c:barChart>
      <c:catAx>
        <c:axId val="22005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051560"/>
        <c:crosses val="autoZero"/>
        <c:auto val="1"/>
        <c:lblAlgn val="ctr"/>
        <c:lblOffset val="100"/>
        <c:noMultiLvlLbl val="0"/>
      </c:catAx>
      <c:valAx>
        <c:axId val="220051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05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43494331580991"/>
          <c:y val="9.3749994232898981E-3"/>
          <c:w val="0.76978399069366266"/>
          <c:h val="0.906937259661831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Самарская область</c:v>
                </c:pt>
                <c:pt idx="1">
                  <c:v>Города области</c:v>
                </c:pt>
                <c:pt idx="2">
                  <c:v>Октябрьск</c:v>
                </c:pt>
                <c:pt idx="3">
                  <c:v>Сызрань</c:v>
                </c:pt>
                <c:pt idx="4">
                  <c:v>Чапаевск</c:v>
                </c:pt>
                <c:pt idx="5">
                  <c:v>Отрадный</c:v>
                </c:pt>
                <c:pt idx="6">
                  <c:v>Самара</c:v>
                </c:pt>
                <c:pt idx="7">
                  <c:v>Тольятти</c:v>
                </c:pt>
                <c:pt idx="8">
                  <c:v>Жигулевск</c:v>
                </c:pt>
                <c:pt idx="9">
                  <c:v>Новокуйбышевск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4.5</c:v>
                </c:pt>
                <c:pt idx="1">
                  <c:v>4.3</c:v>
                </c:pt>
                <c:pt idx="2">
                  <c:v>11.3</c:v>
                </c:pt>
                <c:pt idx="3">
                  <c:v>10.3</c:v>
                </c:pt>
                <c:pt idx="4">
                  <c:v>6.9</c:v>
                </c:pt>
                <c:pt idx="5">
                  <c:v>6.3</c:v>
                </c:pt>
                <c:pt idx="6">
                  <c:v>3.7</c:v>
                </c:pt>
                <c:pt idx="7">
                  <c:v>3.7</c:v>
                </c:pt>
                <c:pt idx="8">
                  <c:v>3.4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2926160"/>
        <c:axId val="482924200"/>
      </c:barChart>
      <c:catAx>
        <c:axId val="48292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924200"/>
        <c:crosses val="autoZero"/>
        <c:auto val="1"/>
        <c:lblAlgn val="ctr"/>
        <c:lblOffset val="100"/>
        <c:noMultiLvlLbl val="0"/>
      </c:catAx>
      <c:valAx>
        <c:axId val="48292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92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0.51108</cdr:x>
      <cdr:y>0.05231</cdr:y>
    </cdr:from>
    <cdr:to>
      <cdr:x>0.96631</cdr:x>
      <cdr:y>0.19178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3864205" y="267419"/>
          <a:ext cx="3441939" cy="713046"/>
        </a:xfrm>
        <a:prstGeom xmlns:a="http://schemas.openxmlformats.org/drawingml/2006/main" prst="wedgeRectCallout">
          <a:avLst>
            <a:gd name="adj1" fmla="val -20776"/>
            <a:gd name="adj2" fmla="val 66129"/>
          </a:avLst>
        </a:prstGeom>
        <a:solidFill xmlns:a="http://schemas.openxmlformats.org/drawingml/2006/main">
          <a:srgbClr val="8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Пик заболеваемости в РФ – 2008 год (85,1 на 100 тыс. населения)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0.12995</cdr:x>
      <cdr:y>0.19763</cdr:y>
    </cdr:from>
    <cdr:to>
      <cdr:x>0.56757</cdr:x>
      <cdr:y>0.31258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46235" y="533921"/>
          <a:ext cx="1165933" cy="310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6C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6C0000"/>
              </a:solidFill>
            </a:rPr>
            <a:t>2 118 чел</a:t>
          </a:r>
          <a:r>
            <a:rPr lang="ru-RU" b="1" dirty="0" smtClean="0">
              <a:solidFill>
                <a:srgbClr val="6C0000"/>
              </a:solidFill>
            </a:rPr>
            <a:t>.</a:t>
          </a:r>
          <a:endParaRPr lang="ru-RU" b="1" dirty="0">
            <a:solidFill>
              <a:srgbClr val="6C0000"/>
            </a:solidFill>
          </a:endParaRPr>
        </a:p>
      </cdr:txBody>
    </cdr:sp>
  </cdr:relSizeAnchor>
  <cdr:relSizeAnchor xmlns:cdr="http://schemas.openxmlformats.org/drawingml/2006/chartDrawing">
    <cdr:from>
      <cdr:x>0.48649</cdr:x>
      <cdr:y>0.53588</cdr:y>
    </cdr:from>
    <cdr:to>
      <cdr:x>0.92935</cdr:x>
      <cdr:y>0.65083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96144" y="1447744"/>
          <a:ext cx="1179930" cy="3105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6C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6C0000"/>
              </a:solidFill>
            </a:rPr>
            <a:t>1 655 чел.</a:t>
          </a:r>
          <a:endParaRPr lang="ru-RU" sz="1800" b="1" dirty="0">
            <a:solidFill>
              <a:srgbClr val="6C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0.70269</cdr:x>
      <cdr:y>0.45161</cdr:y>
    </cdr:from>
    <cdr:to>
      <cdr:x>0.93835</cdr:x>
      <cdr:y>0.56892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29465" y="1328469"/>
          <a:ext cx="948905" cy="3450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8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800000"/>
              </a:solidFill>
            </a:rPr>
            <a:t>569 чел.</a:t>
          </a:r>
          <a:endParaRPr lang="ru-RU" sz="1600" b="1" dirty="0">
            <a:solidFill>
              <a:srgbClr val="800000"/>
            </a:solidFill>
          </a:endParaRPr>
        </a:p>
      </cdr:txBody>
    </cdr:sp>
  </cdr:relSizeAnchor>
  <cdr:relSizeAnchor xmlns:cdr="http://schemas.openxmlformats.org/drawingml/2006/chartDrawing">
    <cdr:from>
      <cdr:x>0.28255</cdr:x>
      <cdr:y>0.36364</cdr:y>
    </cdr:from>
    <cdr:to>
      <cdr:x>0.51821</cdr:x>
      <cdr:y>0.48094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37729" y="1069676"/>
          <a:ext cx="948905" cy="3450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8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800000"/>
              </a:solidFill>
            </a:rPr>
            <a:t>742 чел.</a:t>
          </a:r>
          <a:endParaRPr lang="ru-RU" sz="1600" b="1" dirty="0">
            <a:solidFill>
              <a:srgbClr val="8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0.18519</cdr:x>
      <cdr:y>0.01479</cdr:y>
    </cdr:from>
    <cdr:to>
      <cdr:x>0.77077</cdr:x>
      <cdr:y>0.13314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45704" y="43130"/>
          <a:ext cx="2357888" cy="3450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err="1" smtClean="0">
              <a:solidFill>
                <a:srgbClr val="002060"/>
              </a:solidFill>
            </a:rPr>
            <a:t>Г.о</a:t>
          </a:r>
          <a:r>
            <a:rPr lang="ru-RU" sz="1800" b="1" dirty="0" smtClean="0">
              <a:solidFill>
                <a:srgbClr val="002060"/>
              </a:solidFill>
            </a:rPr>
            <a:t>. Тольятти</a:t>
          </a:r>
          <a:endParaRPr lang="ru-RU" sz="1800" b="1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02E8F-8C44-4164-9E03-6417BA2AA955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8D4C3-6DA9-4C3E-8961-5784E56CD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6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4738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53621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2832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6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8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7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1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4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1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4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0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3632-549A-4583-84C0-9AA4D23E40C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7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3632-549A-4583-84C0-9AA4D23E40C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E18E-5E6B-422E-B11E-C36DBD88D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4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koshkah.ru/obshee/ma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1" y="1330251"/>
            <a:ext cx="5615238" cy="504053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12191999" cy="2380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3333CC"/>
                </a:solidFill>
                <a:cs typeface="Arial" panose="020B0604020202020204" pitchFamily="34" charset="0"/>
              </a:rPr>
              <a:t>Основные эпидемиологические показатели по </a:t>
            </a:r>
            <a:r>
              <a:rPr lang="ru-RU" sz="3600" b="1" dirty="0" smtClean="0">
                <a:solidFill>
                  <a:srgbClr val="3333CC"/>
                </a:solidFill>
                <a:cs typeface="Arial" panose="020B0604020202020204" pitchFamily="34" charset="0"/>
              </a:rPr>
              <a:t>туберкулезу </a:t>
            </a:r>
            <a:r>
              <a:rPr lang="ru-RU" sz="3600" b="1" dirty="0" smtClean="0">
                <a:solidFill>
                  <a:srgbClr val="3333CC"/>
                </a:solidFill>
                <a:cs typeface="Arial" panose="020B0604020202020204" pitchFamily="34" charset="0"/>
              </a:rPr>
              <a:t>в Самарской области</a:t>
            </a:r>
            <a:r>
              <a:rPr lang="ru-RU" sz="3600" b="1" dirty="0">
                <a:solidFill>
                  <a:srgbClr val="3333CC"/>
                </a:solidFill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3333CC"/>
                </a:solidFill>
                <a:cs typeface="Arial" panose="020B0604020202020204" pitchFamily="34" charset="0"/>
              </a:rPr>
              <a:t>в 2017 году. Основные проблемы. Планы на 2018 год.</a:t>
            </a:r>
          </a:p>
          <a:p>
            <a:pPr algn="ctr">
              <a:defRPr/>
            </a:pPr>
            <a:endParaRPr lang="ru-RU" sz="3600" b="1" dirty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6775" y="5664200"/>
            <a:ext cx="5124450" cy="573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7850" y="5516564"/>
            <a:ext cx="849630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4845" y="5924850"/>
            <a:ext cx="10087154" cy="891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М.Н. Кабаева, главный врач ГБУЗ «СОКПТД»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05</a:t>
            </a:r>
            <a:r>
              <a:rPr lang="ru-RU" sz="2000" b="1" dirty="0" smtClean="0">
                <a:solidFill>
                  <a:srgbClr val="002060"/>
                </a:solidFill>
              </a:rPr>
              <a:t>.04.2018 </a:t>
            </a:r>
            <a:r>
              <a:rPr lang="ru-RU" sz="2000" b="1" dirty="0" smtClean="0">
                <a:solidFill>
                  <a:srgbClr val="002060"/>
                </a:solidFill>
              </a:rPr>
              <a:t>г.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1049" y="189782"/>
            <a:ext cx="10023894" cy="75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/>
          </a:p>
          <a:p>
            <a:pPr algn="ctr"/>
            <a:endPara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Заболеваемость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туберкулезом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постоянного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городов Самарской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100 тысяч населения,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гг.)</a:t>
            </a:r>
            <a:b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73667093"/>
              </p:ext>
            </p:extLst>
          </p:nvPr>
        </p:nvGraphicFramePr>
        <p:xfrm>
          <a:off x="810883" y="1064723"/>
          <a:ext cx="940950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17789" y="767752"/>
            <a:ext cx="3510951" cy="1414732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 году в городах Самарской области заболело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туберкулезом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1 159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–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всех впервые заболевших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1170" y="1199072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65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1362" y="1679276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41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1362" y="2182484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20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1362" y="2702943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345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5675" y="3163017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569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1362" y="3651844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43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1362" y="4140671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54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1362" y="4600745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22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1362" y="5170085"/>
            <a:ext cx="1229264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1 159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1362" y="5630159"/>
            <a:ext cx="1229264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1 655 чел.</a:t>
            </a:r>
            <a:endParaRPr lang="ru-RU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9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84935434"/>
              </p:ext>
            </p:extLst>
          </p:nvPr>
        </p:nvGraphicFramePr>
        <p:xfrm>
          <a:off x="922596" y="1853086"/>
          <a:ext cx="655272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03512" y="44624"/>
            <a:ext cx="87849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Доля лиц с ВИЧ-инфекцией среди впервые выявленных больных туберкулезом (в %, 2015-2017 гг.)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53819" y="1000664"/>
            <a:ext cx="6055743" cy="120769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роста доли лиц с ВИЧ-инфекцией среди впервые выявленных больных туберкулезом продолжает превышать динамику роста в ПФО и РФ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6106" y="4364966"/>
            <a:ext cx="1078302" cy="30192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617 чел.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2895" y="2928666"/>
            <a:ext cx="1078302" cy="301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695 чел.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2046" y="3344891"/>
            <a:ext cx="1078302" cy="301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684 чел.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346385" y="1604513"/>
            <a:ext cx="828136" cy="258793"/>
          </a:xfrm>
          <a:prstGeom prst="straightConnector1">
            <a:avLst/>
          </a:prstGeom>
          <a:ln w="57150">
            <a:solidFill>
              <a:srgbClr val="A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328913" y="2971798"/>
            <a:ext cx="828136" cy="258793"/>
          </a:xfrm>
          <a:prstGeom prst="straightConnector1">
            <a:avLst/>
          </a:prstGeom>
          <a:ln w="57150">
            <a:solidFill>
              <a:srgbClr val="A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863305" y="1303379"/>
            <a:ext cx="2156604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Рост доли на 15,4%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3819" y="2626741"/>
            <a:ext cx="2156604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Рост доли на 8,3%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39819" y="3623094"/>
            <a:ext cx="3985403" cy="178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Новокуйбышевск. Доля ВИЧ-инфицированных среди впервые выявленных больных туберкулезом: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2016 год – </a:t>
            </a:r>
            <a:r>
              <a:rPr lang="ru-RU" b="1" dirty="0" smtClean="0">
                <a:solidFill>
                  <a:srgbClr val="C00000"/>
                </a:solidFill>
              </a:rPr>
              <a:t>16,4%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2017 год – </a:t>
            </a:r>
            <a:r>
              <a:rPr lang="ru-RU" b="1" dirty="0" smtClean="0">
                <a:solidFill>
                  <a:srgbClr val="C00000"/>
                </a:solidFill>
              </a:rPr>
              <a:t>43,9%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7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0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туберкулеза в Самарской области 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100 тысяч населения, 2015-2017 гг.)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87466531"/>
              </p:ext>
            </p:extLst>
          </p:nvPr>
        </p:nvGraphicFramePr>
        <p:xfrm>
          <a:off x="1557227" y="925158"/>
          <a:ext cx="68407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83655" y="1139000"/>
            <a:ext cx="4032448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2013</a:t>
            </a:r>
            <a:r>
              <a:rPr lang="ru-RU" b="1" dirty="0">
                <a:solidFill>
                  <a:srgbClr val="002060"/>
                </a:solidFill>
              </a:rPr>
              <a:t> году </a:t>
            </a:r>
            <a:r>
              <a:rPr lang="ru-RU" b="1" dirty="0">
                <a:solidFill>
                  <a:srgbClr val="C00000"/>
                </a:solidFill>
              </a:rPr>
              <a:t>распространенность туберкулеза</a:t>
            </a:r>
            <a:r>
              <a:rPr lang="ru-RU" b="1" dirty="0">
                <a:solidFill>
                  <a:srgbClr val="002060"/>
                </a:solidFill>
              </a:rPr>
              <a:t> среди населения Самарской области составляла </a:t>
            </a:r>
            <a:r>
              <a:rPr lang="ru-RU" b="1" dirty="0">
                <a:solidFill>
                  <a:srgbClr val="C00000"/>
                </a:solidFill>
              </a:rPr>
              <a:t>175,7 </a:t>
            </a:r>
            <a:r>
              <a:rPr lang="ru-RU" b="1" dirty="0">
                <a:solidFill>
                  <a:srgbClr val="002060"/>
                </a:solidFill>
              </a:rPr>
              <a:t>на 100 тыс. населения.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2013</a:t>
            </a:r>
            <a:r>
              <a:rPr lang="ru-RU" b="1" dirty="0">
                <a:solidFill>
                  <a:srgbClr val="002060"/>
                </a:solidFill>
              </a:rPr>
              <a:t> году на диспансерном учете врачей-фтизиатров в Самарской области состояло </a:t>
            </a:r>
            <a:r>
              <a:rPr lang="ru-RU" b="1" dirty="0">
                <a:solidFill>
                  <a:srgbClr val="C00000"/>
                </a:solidFill>
              </a:rPr>
              <a:t>5 647 </a:t>
            </a:r>
            <a:r>
              <a:rPr lang="ru-RU" b="1" dirty="0">
                <a:solidFill>
                  <a:srgbClr val="002060"/>
                </a:solidFill>
              </a:rPr>
              <a:t>больных активными формами туберкулеза.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За </a:t>
            </a:r>
            <a:r>
              <a:rPr lang="ru-RU" b="1" dirty="0">
                <a:solidFill>
                  <a:srgbClr val="C00000"/>
                </a:solidFill>
              </a:rPr>
              <a:t>5 лет  </a:t>
            </a:r>
            <a:r>
              <a:rPr lang="ru-RU" b="1" dirty="0">
                <a:solidFill>
                  <a:srgbClr val="002060"/>
                </a:solidFill>
              </a:rPr>
              <a:t>показатель распространенности туберкулеза </a:t>
            </a:r>
            <a:r>
              <a:rPr lang="ru-RU" b="1" dirty="0">
                <a:solidFill>
                  <a:srgbClr val="C00000"/>
                </a:solidFill>
              </a:rPr>
              <a:t>снизился на 22,9%.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2017</a:t>
            </a:r>
            <a:r>
              <a:rPr lang="ru-RU" b="1" dirty="0">
                <a:solidFill>
                  <a:srgbClr val="002060"/>
                </a:solidFill>
              </a:rPr>
              <a:t> году количество больных активными формами туберкулеза </a:t>
            </a:r>
            <a:r>
              <a:rPr lang="ru-RU" b="1" dirty="0">
                <a:solidFill>
                  <a:srgbClr val="C00000"/>
                </a:solidFill>
              </a:rPr>
              <a:t>уменьшилось на 1 309 человек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47528" y="2348880"/>
            <a:ext cx="1224136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2C4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C4D76"/>
                </a:solidFill>
              </a:rPr>
              <a:t>5 155 чел.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79576" y="2996952"/>
            <a:ext cx="1278352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B84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4 877 чел.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1625" y="3727477"/>
            <a:ext cx="1224135" cy="298376"/>
          </a:xfrm>
          <a:prstGeom prst="rect">
            <a:avLst/>
          </a:prstGeom>
          <a:solidFill>
            <a:schemeClr val="bg1"/>
          </a:solidFill>
          <a:ln w="28575"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000"/>
                </a:solidFill>
              </a:rPr>
              <a:t>4 338 чел. </a:t>
            </a:r>
          </a:p>
        </p:txBody>
      </p:sp>
    </p:spTree>
    <p:extLst>
      <p:ext uri="{BB962C8B-B14F-4D97-AF65-F5344CB8AC3E}">
        <p14:creationId xmlns:p14="http://schemas.microsoft.com/office/powerpoint/2010/main" val="51009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422" y="63266"/>
            <a:ext cx="10023894" cy="75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/>
          </a:p>
          <a:p>
            <a:pPr algn="ctr"/>
            <a:endPara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туберкулеза среди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городов Самарской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100 тысяч населения,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гг.)</a:t>
            </a:r>
            <a:b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56258912"/>
              </p:ext>
            </p:extLst>
          </p:nvPr>
        </p:nvGraphicFramePr>
        <p:xfrm>
          <a:off x="810883" y="1064723"/>
          <a:ext cx="940950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82951" y="767752"/>
            <a:ext cx="4045789" cy="170803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 году в городах Самарской состояло на диспансерном учете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3 142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больных активными формами туберкулеза –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72,4%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всех больных активными формами туберкулеза в регионе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1170" y="1199072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52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1362" y="1679276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124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1362" y="2182484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896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1362" y="2702943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222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5674" y="3163017"/>
            <a:ext cx="1224951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1 534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1362" y="3651844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99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1362" y="4140671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49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1362" y="4600745"/>
            <a:ext cx="9920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166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1362" y="5170085"/>
            <a:ext cx="1229264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3 142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1362" y="5630159"/>
            <a:ext cx="1229264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4 338 чел.</a:t>
            </a:r>
            <a:endParaRPr lang="ru-RU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8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0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всего населения Самарской области от туберкулеза </a:t>
            </a:r>
            <a:b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100 тысяч населения, 2015-2017 гг.)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1565854" y="764704"/>
          <a:ext cx="604231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384032" y="936104"/>
            <a:ext cx="4032448" cy="5085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2013</a:t>
            </a:r>
            <a:r>
              <a:rPr lang="ru-RU" b="1" dirty="0">
                <a:solidFill>
                  <a:srgbClr val="002060"/>
                </a:solidFill>
              </a:rPr>
              <a:t> году </a:t>
            </a:r>
            <a:r>
              <a:rPr lang="ru-RU" b="1" dirty="0">
                <a:solidFill>
                  <a:srgbClr val="C00000"/>
                </a:solidFill>
              </a:rPr>
              <a:t>показатель смертности </a:t>
            </a:r>
            <a:r>
              <a:rPr lang="ru-RU" b="1" dirty="0">
                <a:solidFill>
                  <a:srgbClr val="002060"/>
                </a:solidFill>
              </a:rPr>
              <a:t>населения Самарской области от туберкулеза составлял </a:t>
            </a:r>
            <a:r>
              <a:rPr lang="ru-RU" b="1" dirty="0">
                <a:solidFill>
                  <a:srgbClr val="C00000"/>
                </a:solidFill>
              </a:rPr>
              <a:t>14,1</a:t>
            </a:r>
            <a:r>
              <a:rPr lang="ru-RU" b="1" dirty="0">
                <a:solidFill>
                  <a:srgbClr val="002060"/>
                </a:solidFill>
              </a:rPr>
              <a:t> на 100 тыс. населения.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2013</a:t>
            </a:r>
            <a:r>
              <a:rPr lang="ru-RU" b="1" dirty="0">
                <a:solidFill>
                  <a:srgbClr val="002060"/>
                </a:solidFill>
              </a:rPr>
              <a:t> году на территории Самарской области </a:t>
            </a:r>
            <a:r>
              <a:rPr lang="ru-RU" b="1" dirty="0">
                <a:solidFill>
                  <a:srgbClr val="C00000"/>
                </a:solidFill>
              </a:rPr>
              <a:t>умерло от туберкулеза 453 </a:t>
            </a:r>
            <a:r>
              <a:rPr lang="ru-RU" b="1" dirty="0">
                <a:solidFill>
                  <a:srgbClr val="002060"/>
                </a:solidFill>
              </a:rPr>
              <a:t>человека.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За 5 лет </a:t>
            </a:r>
            <a:r>
              <a:rPr lang="ru-RU" b="1" dirty="0">
                <a:solidFill>
                  <a:srgbClr val="002060"/>
                </a:solidFill>
              </a:rPr>
              <a:t>показатель смертности населения от туберкулеза </a:t>
            </a:r>
            <a:r>
              <a:rPr lang="ru-RU" b="1" dirty="0">
                <a:solidFill>
                  <a:srgbClr val="C00000"/>
                </a:solidFill>
              </a:rPr>
              <a:t>снизился на 38,1%.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2017</a:t>
            </a:r>
            <a:r>
              <a:rPr lang="ru-RU" b="1" dirty="0">
                <a:solidFill>
                  <a:srgbClr val="002060"/>
                </a:solidFill>
              </a:rPr>
              <a:t> году в Самарской области </a:t>
            </a:r>
            <a:r>
              <a:rPr lang="ru-RU" b="1" dirty="0">
                <a:solidFill>
                  <a:srgbClr val="C00000"/>
                </a:solidFill>
              </a:rPr>
              <a:t>умерло на 260 человек</a:t>
            </a:r>
            <a:r>
              <a:rPr lang="ru-RU" b="1" dirty="0">
                <a:solidFill>
                  <a:srgbClr val="002060"/>
                </a:solidFill>
              </a:rPr>
              <a:t> меньше, чем в </a:t>
            </a:r>
            <a:r>
              <a:rPr lang="ru-RU" b="1" dirty="0">
                <a:solidFill>
                  <a:srgbClr val="C00000"/>
                </a:solidFill>
              </a:rPr>
              <a:t>2013</a:t>
            </a:r>
            <a:r>
              <a:rPr lang="ru-RU" b="1" dirty="0">
                <a:solidFill>
                  <a:srgbClr val="002060"/>
                </a:solidFill>
              </a:rPr>
              <a:t>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9536" y="2204864"/>
            <a:ext cx="1008112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2C4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C4D76"/>
                </a:solidFill>
              </a:rPr>
              <a:t>310 чел.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7568" y="2996952"/>
            <a:ext cx="1008112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B84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286 чел.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3593" y="3727477"/>
            <a:ext cx="1008112" cy="298376"/>
          </a:xfrm>
          <a:prstGeom prst="rect">
            <a:avLst/>
          </a:prstGeom>
          <a:solidFill>
            <a:schemeClr val="bg1"/>
          </a:solidFill>
          <a:ln w="28575"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000"/>
                </a:solidFill>
              </a:rPr>
              <a:t>193 чел. </a:t>
            </a:r>
          </a:p>
        </p:txBody>
      </p:sp>
    </p:spTree>
    <p:extLst>
      <p:ext uri="{BB962C8B-B14F-4D97-AF65-F5344CB8AC3E}">
        <p14:creationId xmlns:p14="http://schemas.microsoft.com/office/powerpoint/2010/main" val="27623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422" y="63266"/>
            <a:ext cx="10023894" cy="75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/>
          </a:p>
          <a:p>
            <a:pPr algn="ctr"/>
            <a:endPara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Смертность от туберкулеза постоянного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городов Самарской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100 тысяч населения,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гг.)</a:t>
            </a:r>
            <a:b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10393463"/>
              </p:ext>
            </p:extLst>
          </p:nvPr>
        </p:nvGraphicFramePr>
        <p:xfrm>
          <a:off x="810883" y="1064723"/>
          <a:ext cx="940950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72401" y="767751"/>
            <a:ext cx="4356340" cy="2950233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 году в городах Самарской умер от туберкулеза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постоянный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житель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70,1%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всех умерших от туберкулеза постоянных жителей в регионе.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умерло на территории Самарской области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человека (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100 тыс. населения), из них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не являлись постоянными жителями региона.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769" y="1233583"/>
            <a:ext cx="832449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C0000"/>
                </a:solidFill>
              </a:rPr>
              <a:t>1</a:t>
            </a:r>
            <a:r>
              <a:rPr lang="ru-RU" b="1" dirty="0" smtClean="0">
                <a:solidFill>
                  <a:srgbClr val="6C0000"/>
                </a:solidFill>
              </a:rPr>
              <a:t>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1362" y="1679276"/>
            <a:ext cx="7634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C0000"/>
                </a:solidFill>
              </a:rPr>
              <a:t>2</a:t>
            </a:r>
            <a:r>
              <a:rPr lang="ru-RU" b="1" dirty="0" smtClean="0">
                <a:solidFill>
                  <a:srgbClr val="6C0000"/>
                </a:solidFill>
              </a:rPr>
              <a:t>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1362" y="2182484"/>
            <a:ext cx="918713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26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1362" y="2702943"/>
            <a:ext cx="918713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43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5675" y="3163017"/>
            <a:ext cx="759126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C0000"/>
                </a:solidFill>
              </a:rPr>
              <a:t>3</a:t>
            </a:r>
            <a:r>
              <a:rPr lang="ru-RU" b="1" dirty="0" smtClean="0">
                <a:solidFill>
                  <a:srgbClr val="6C0000"/>
                </a:solidFill>
              </a:rPr>
              <a:t>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1362" y="3651844"/>
            <a:ext cx="7634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5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1362" y="4140671"/>
            <a:ext cx="918713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18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1362" y="4600745"/>
            <a:ext cx="763438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C0000"/>
                </a:solidFill>
              </a:rPr>
              <a:t>3</a:t>
            </a:r>
            <a:r>
              <a:rPr lang="ru-RU" b="1" dirty="0" smtClean="0">
                <a:solidFill>
                  <a:srgbClr val="6C0000"/>
                </a:solidFill>
              </a:rPr>
              <a:t>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1362" y="5170085"/>
            <a:ext cx="1030856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101 чел.</a:t>
            </a:r>
            <a:endParaRPr lang="ru-RU" b="1" dirty="0">
              <a:solidFill>
                <a:srgbClr val="6C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1362" y="5630159"/>
            <a:ext cx="1030856" cy="293298"/>
          </a:xfrm>
          <a:prstGeom prst="rect">
            <a:avLst/>
          </a:prstGeom>
          <a:solidFill>
            <a:schemeClr val="bg1"/>
          </a:solidFill>
          <a:ln w="285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C0000"/>
                </a:solidFill>
              </a:rPr>
              <a:t>144 чел.</a:t>
            </a:r>
            <a:endParaRPr lang="ru-RU" b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193" y="128109"/>
            <a:ext cx="10095422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Факторы, влияющие на показатели заболеваемости туберкулезом в Самарской области</a:t>
            </a: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4439816" y="620689"/>
          <a:ext cx="2664296" cy="270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0" y="929495"/>
            <a:ext cx="4871865" cy="3452723"/>
          </a:xfrm>
          <a:prstGeom prst="homePlate">
            <a:avLst>
              <a:gd name="adj" fmla="val 7863"/>
            </a:avLst>
          </a:prstGeom>
          <a:solidFill>
            <a:schemeClr val="bg1"/>
          </a:solidFill>
          <a:ln w="38100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Количество лиц,</a:t>
            </a:r>
            <a:r>
              <a:rPr lang="ru-RU" sz="1600" b="1" dirty="0">
                <a:solidFill>
                  <a:srgbClr val="6C000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не являющихся </a:t>
            </a:r>
            <a:r>
              <a:rPr lang="ru-RU" sz="1600" b="1" dirty="0">
                <a:solidFill>
                  <a:srgbClr val="800000"/>
                </a:solidFill>
              </a:rPr>
              <a:t>постоянными</a:t>
            </a:r>
            <a:r>
              <a:rPr lang="ru-RU" sz="1600" b="1" dirty="0">
                <a:solidFill>
                  <a:srgbClr val="002060"/>
                </a:solidFill>
              </a:rPr>
              <a:t> жителями </a:t>
            </a:r>
            <a:r>
              <a:rPr lang="ru-RU" sz="1600" b="1" dirty="0">
                <a:solidFill>
                  <a:srgbClr val="6C0000"/>
                </a:solidFill>
              </a:rPr>
              <a:t>(учреждения ФСИН, мигранты, БОМЖ).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В 2017 году всего</a:t>
            </a:r>
            <a:r>
              <a:rPr lang="ru-RU" sz="1600" b="1" dirty="0">
                <a:solidFill>
                  <a:srgbClr val="6C0000"/>
                </a:solidFill>
              </a:rPr>
              <a:t> 463 чел. (</a:t>
            </a:r>
            <a:r>
              <a:rPr lang="ru-RU" sz="1600" b="1" dirty="0">
                <a:solidFill>
                  <a:srgbClr val="002060"/>
                </a:solidFill>
              </a:rPr>
              <a:t>21,9%</a:t>
            </a:r>
            <a:r>
              <a:rPr lang="ru-RU" sz="1600" b="1" dirty="0">
                <a:solidFill>
                  <a:srgbClr val="6C0000"/>
                </a:solidFill>
              </a:rPr>
              <a:t> от всех впервые заболевших);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Из них:</a:t>
            </a:r>
          </a:p>
          <a:p>
            <a:pPr marL="285750" indent="-285750" algn="ctr">
              <a:buClr>
                <a:srgbClr val="740000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6C0000"/>
                </a:solidFill>
              </a:rPr>
              <a:t>318 </a:t>
            </a:r>
            <a:r>
              <a:rPr lang="ru-RU" sz="1600" b="1" dirty="0">
                <a:solidFill>
                  <a:srgbClr val="002060"/>
                </a:solidFill>
              </a:rPr>
              <a:t>чел. из учреждений </a:t>
            </a:r>
            <a:r>
              <a:rPr lang="ru-RU" sz="1600" b="1" dirty="0">
                <a:solidFill>
                  <a:srgbClr val="6C0000"/>
                </a:solidFill>
              </a:rPr>
              <a:t>ФСИН (</a:t>
            </a:r>
            <a:r>
              <a:rPr lang="ru-RU" sz="1600" b="1" dirty="0">
                <a:solidFill>
                  <a:srgbClr val="002060"/>
                </a:solidFill>
              </a:rPr>
              <a:t>15,0%</a:t>
            </a:r>
            <a:r>
              <a:rPr lang="ru-RU" sz="1600" b="1" dirty="0">
                <a:solidFill>
                  <a:srgbClr val="6C0000"/>
                </a:solidFill>
              </a:rPr>
              <a:t> от всех </a:t>
            </a:r>
            <a:r>
              <a:rPr lang="ru-RU" b="1" dirty="0">
                <a:solidFill>
                  <a:srgbClr val="6C0000"/>
                </a:solidFill>
              </a:rPr>
              <a:t>впервые заболевших);</a:t>
            </a: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40000"/>
                </a:solidFill>
              </a:rPr>
              <a:t>72</a:t>
            </a:r>
            <a:r>
              <a:rPr lang="ru-RU" sz="1600" b="1" dirty="0">
                <a:solidFill>
                  <a:srgbClr val="6C000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чел.</a:t>
            </a:r>
            <a:r>
              <a:rPr lang="ru-RU" sz="1600" b="1" dirty="0">
                <a:solidFill>
                  <a:srgbClr val="6C0000"/>
                </a:solidFill>
              </a:rPr>
              <a:t> БОМЖ (</a:t>
            </a:r>
            <a:r>
              <a:rPr lang="ru-RU" sz="1600" b="1" dirty="0">
                <a:solidFill>
                  <a:srgbClr val="002060"/>
                </a:solidFill>
              </a:rPr>
              <a:t>3,4%</a:t>
            </a:r>
            <a:r>
              <a:rPr lang="ru-RU" sz="1600" b="1" dirty="0">
                <a:solidFill>
                  <a:srgbClr val="6C0000"/>
                </a:solidFill>
              </a:rPr>
              <a:t>);</a:t>
            </a: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6C0000"/>
                </a:solidFill>
              </a:rPr>
              <a:t>60 </a:t>
            </a:r>
            <a:r>
              <a:rPr lang="ru-RU" sz="1600" b="1" dirty="0">
                <a:solidFill>
                  <a:srgbClr val="002060"/>
                </a:solidFill>
              </a:rPr>
              <a:t>чел.</a:t>
            </a:r>
            <a:r>
              <a:rPr lang="ru-RU" sz="1600" b="1" dirty="0">
                <a:solidFill>
                  <a:srgbClr val="6C0000"/>
                </a:solidFill>
              </a:rPr>
              <a:t> мигранты и иностранцы (</a:t>
            </a:r>
            <a:r>
              <a:rPr lang="ru-RU" sz="1600" b="1" dirty="0">
                <a:solidFill>
                  <a:srgbClr val="002060"/>
                </a:solidFill>
              </a:rPr>
              <a:t>2,8%</a:t>
            </a:r>
            <a:r>
              <a:rPr lang="ru-RU" sz="1600" b="1" dirty="0">
                <a:solidFill>
                  <a:srgbClr val="6C0000"/>
                </a:solidFill>
              </a:rPr>
              <a:t>);</a:t>
            </a: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6C0000"/>
                </a:solidFill>
              </a:rPr>
              <a:t>13 </a:t>
            </a:r>
            <a:r>
              <a:rPr lang="ru-RU" sz="1600" b="1" dirty="0">
                <a:solidFill>
                  <a:srgbClr val="002060"/>
                </a:solidFill>
              </a:rPr>
              <a:t>чел.</a:t>
            </a:r>
            <a:r>
              <a:rPr lang="ru-RU" sz="1600" b="1" dirty="0">
                <a:solidFill>
                  <a:srgbClr val="6C0000"/>
                </a:solidFill>
              </a:rPr>
              <a:t> иногородние (</a:t>
            </a:r>
            <a:r>
              <a:rPr lang="ru-RU" sz="1600" b="1" dirty="0">
                <a:solidFill>
                  <a:srgbClr val="002060"/>
                </a:solidFill>
              </a:rPr>
              <a:t>0,6%</a:t>
            </a:r>
            <a:r>
              <a:rPr lang="ru-RU" sz="1600" b="1" dirty="0">
                <a:solidFill>
                  <a:srgbClr val="6C0000"/>
                </a:solidFill>
              </a:rPr>
              <a:t>)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7104112" y="929496"/>
            <a:ext cx="5087888" cy="3452723"/>
          </a:xfrm>
          <a:prstGeom prst="homePlate">
            <a:avLst>
              <a:gd name="adj" fmla="val 6030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Количество лиц </a:t>
            </a:r>
            <a:r>
              <a:rPr lang="ru-RU" sz="1600" b="1" dirty="0">
                <a:solidFill>
                  <a:srgbClr val="6C0000"/>
                </a:solidFill>
              </a:rPr>
              <a:t>группы риска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</a:rPr>
              <a:t>ВИЧ-инфицированные </a:t>
            </a:r>
            <a:r>
              <a:rPr lang="ru-RU" sz="1600" b="1" dirty="0">
                <a:solidFill>
                  <a:srgbClr val="740000"/>
                </a:solidFill>
              </a:rPr>
              <a:t>684</a:t>
            </a:r>
            <a:r>
              <a:rPr lang="ru-RU" sz="1600" b="1" dirty="0">
                <a:solidFill>
                  <a:srgbClr val="002060"/>
                </a:solidFill>
              </a:rPr>
              <a:t> чел. (</a:t>
            </a:r>
            <a:r>
              <a:rPr lang="ru-RU" sz="1600" b="1" dirty="0">
                <a:solidFill>
                  <a:srgbClr val="6C0000"/>
                </a:solidFill>
              </a:rPr>
              <a:t>41,3% </a:t>
            </a:r>
            <a:r>
              <a:rPr lang="ru-RU" sz="1600" b="1" dirty="0">
                <a:solidFill>
                  <a:srgbClr val="002060"/>
                </a:solidFill>
              </a:rPr>
              <a:t>от всех впервые заболевших). </a:t>
            </a: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</a:rPr>
              <a:t>Пациенты врача-нарколога </a:t>
            </a:r>
            <a:r>
              <a:rPr lang="ru-RU" sz="1600" b="1" dirty="0">
                <a:solidFill>
                  <a:srgbClr val="740000"/>
                </a:solidFill>
              </a:rPr>
              <a:t>55</a:t>
            </a:r>
            <a:r>
              <a:rPr lang="ru-RU" sz="1600" b="1" dirty="0">
                <a:solidFill>
                  <a:srgbClr val="002060"/>
                </a:solidFill>
              </a:rPr>
              <a:t> чел. (</a:t>
            </a:r>
            <a:r>
              <a:rPr lang="ru-RU" sz="1600" b="1" dirty="0">
                <a:solidFill>
                  <a:srgbClr val="6C0000"/>
                </a:solidFill>
              </a:rPr>
              <a:t>3,3%</a:t>
            </a:r>
            <a:r>
              <a:rPr lang="ru-RU" sz="1600" b="1" dirty="0">
                <a:solidFill>
                  <a:srgbClr val="002060"/>
                </a:solidFill>
              </a:rPr>
              <a:t> от всех впервые заболевших</a:t>
            </a:r>
            <a:r>
              <a:rPr lang="ru-RU" b="1" dirty="0">
                <a:solidFill>
                  <a:srgbClr val="002060"/>
                </a:solidFill>
              </a:rPr>
              <a:t>).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Должны проходить </a:t>
            </a:r>
            <a:r>
              <a:rPr lang="ru-RU" sz="1600" b="1" dirty="0" err="1">
                <a:solidFill>
                  <a:srgbClr val="002060"/>
                </a:solidFill>
              </a:rPr>
              <a:t>профосмотры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740000"/>
                </a:solidFill>
              </a:rPr>
              <a:t>2 раза в год</a:t>
            </a:r>
            <a:r>
              <a:rPr lang="ru-RU" sz="1600" b="1" dirty="0">
                <a:solidFill>
                  <a:srgbClr val="002060"/>
                </a:solidFill>
              </a:rPr>
              <a:t>; низкая приверженность к </a:t>
            </a:r>
            <a:r>
              <a:rPr lang="ru-RU" sz="1600" b="1" dirty="0" err="1">
                <a:solidFill>
                  <a:srgbClr val="002060"/>
                </a:solidFill>
              </a:rPr>
              <a:t>профосмотрам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>
                <a:solidFill>
                  <a:srgbClr val="740000"/>
                </a:solidFill>
              </a:rPr>
              <a:t>выявляются при обращении</a:t>
            </a:r>
            <a:r>
              <a:rPr lang="ru-RU" sz="1600" b="1" dirty="0">
                <a:solidFill>
                  <a:srgbClr val="002060"/>
                </a:solidFill>
              </a:rPr>
              <a:t>, несвоевременно, часто с массивным  </a:t>
            </a:r>
            <a:r>
              <a:rPr lang="ru-RU" sz="1600" b="1" dirty="0" err="1">
                <a:solidFill>
                  <a:srgbClr val="740000"/>
                </a:solidFill>
              </a:rPr>
              <a:t>бактериовыделением</a:t>
            </a:r>
            <a:r>
              <a:rPr lang="ru-RU" sz="1600" b="1" dirty="0">
                <a:solidFill>
                  <a:srgbClr val="74000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и распадом легочной ткани;</a:t>
            </a:r>
          </a:p>
          <a:p>
            <a:pPr algn="ctr"/>
            <a:r>
              <a:rPr lang="ru-RU" sz="1600" b="1" dirty="0">
                <a:solidFill>
                  <a:srgbClr val="740000"/>
                </a:solidFill>
              </a:rPr>
              <a:t>Отрывы от лечения </a:t>
            </a:r>
            <a:r>
              <a:rPr lang="ru-RU" sz="1600" b="1" dirty="0">
                <a:solidFill>
                  <a:srgbClr val="002060"/>
                </a:solidFill>
              </a:rPr>
              <a:t>ведут к развитию </a:t>
            </a:r>
            <a:r>
              <a:rPr lang="ru-RU" sz="1600" b="1" dirty="0">
                <a:solidFill>
                  <a:srgbClr val="740000"/>
                </a:solidFill>
              </a:rPr>
              <a:t>хронических форм </a:t>
            </a:r>
            <a:r>
              <a:rPr lang="ru-RU" sz="1600" b="1" dirty="0">
                <a:solidFill>
                  <a:srgbClr val="002060"/>
                </a:solidFill>
              </a:rPr>
              <a:t>туберкулеза, </a:t>
            </a:r>
            <a:r>
              <a:rPr lang="ru-RU" sz="1600" b="1" dirty="0">
                <a:solidFill>
                  <a:srgbClr val="740000"/>
                </a:solidFill>
              </a:rPr>
              <a:t>лекарственной устойчивости </a:t>
            </a:r>
            <a:r>
              <a:rPr lang="ru-RU" sz="1600" b="1" dirty="0">
                <a:solidFill>
                  <a:srgbClr val="002060"/>
                </a:solidFill>
              </a:rPr>
              <a:t>возбудителя туберкулеза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266" y="4840704"/>
            <a:ext cx="8953467" cy="1601316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Font typeface="Wingdings" panose="05000000000000000000" pitchFamily="2" charset="2"/>
              <a:buChar char="ü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сложившихся условиях повлиять на эпидемическую ситуацию можно только улучшением организации профилактики и выявления туберкулеза, в том числе повышением охвата профилактическими осмотрами всего населения, с особым вниманием к своевременным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профосмотрам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работающих, лиц группы риска</a:t>
            </a:r>
            <a:r>
              <a:rPr lang="ru-RU" b="1" i="1" dirty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4001" y="5805264"/>
            <a:ext cx="9143999" cy="93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i="1" dirty="0">
              <a:solidFill>
                <a:srgbClr val="6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642" y="0"/>
            <a:ext cx="10386204" cy="879894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риска,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подлежащие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обследованию 2 раза 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(взрослые)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079" y="1285337"/>
            <a:ext cx="10852030" cy="4615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AC0000"/>
                </a:solidFill>
              </a:rPr>
              <a:t>Сотрудники родильных домов </a:t>
            </a:r>
            <a:r>
              <a:rPr lang="ru-RU" sz="2000" b="1" dirty="0" smtClean="0">
                <a:solidFill>
                  <a:srgbClr val="002060"/>
                </a:solidFill>
              </a:rPr>
              <a:t>(отделений, перинатальных центров);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AC0000"/>
                </a:solidFill>
              </a:rPr>
              <a:t>ВИЧ-инфицированные;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AC0000"/>
                </a:solidFill>
              </a:rPr>
              <a:t>Пациенты врача-нарколога, состоящие на </a:t>
            </a:r>
            <a:r>
              <a:rPr lang="ru-RU" sz="2000" b="1" dirty="0">
                <a:solidFill>
                  <a:srgbClr val="AC0000"/>
                </a:solidFill>
              </a:rPr>
              <a:t>диспансерном </a:t>
            </a:r>
            <a:r>
              <a:rPr lang="ru-RU" sz="2000" b="1" dirty="0" smtClean="0">
                <a:solidFill>
                  <a:srgbClr val="AC0000"/>
                </a:solidFill>
              </a:rPr>
              <a:t>учете;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AC0000"/>
                </a:solidFill>
              </a:rPr>
              <a:t>Пациенты врача-нарколога, состоящих в группе профилактического учета;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AC0000"/>
                </a:solidFill>
              </a:rPr>
              <a:t>Пациенты врача-психиатра;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AC0000"/>
                </a:solidFill>
              </a:rPr>
              <a:t>Лица, освобожденные из учреждений ГУФСИН </a:t>
            </a:r>
            <a:r>
              <a:rPr lang="ru-RU" sz="2000" b="1" dirty="0" smtClean="0">
                <a:solidFill>
                  <a:srgbClr val="002060"/>
                </a:solidFill>
              </a:rPr>
              <a:t>– в течении 2 лет после освобождения;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AC0000"/>
                </a:solidFill>
              </a:rPr>
              <a:t>Лица, контактные с больными туберкулезом </a:t>
            </a:r>
            <a:r>
              <a:rPr lang="ru-RU" sz="2000" b="1" dirty="0" smtClean="0">
                <a:solidFill>
                  <a:srgbClr val="002060"/>
                </a:solidFill>
              </a:rPr>
              <a:t>–</a:t>
            </a:r>
            <a:r>
              <a:rPr lang="ru-RU" sz="2000" b="1" dirty="0" smtClean="0">
                <a:solidFill>
                  <a:srgbClr val="6C000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при бытовом и производственном контакте в зависимости от срока излечения больного плюс 1 год после прекращения контакта с </a:t>
            </a:r>
            <a:r>
              <a:rPr lang="ru-RU" sz="2000" b="1" dirty="0" err="1" smtClean="0">
                <a:solidFill>
                  <a:srgbClr val="002060"/>
                </a:solidFill>
              </a:rPr>
              <a:t>бактериовыделителем</a:t>
            </a:r>
            <a:r>
              <a:rPr lang="ru-RU" sz="2000" b="1" dirty="0" smtClean="0">
                <a:solidFill>
                  <a:srgbClr val="002060"/>
                </a:solidFill>
              </a:rPr>
              <a:t>; при профессиональном контакте постоянно;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Лица, снятые с учета у врача-фтизиатра </a:t>
            </a:r>
            <a:r>
              <a:rPr lang="ru-RU" sz="2000" b="1" dirty="0" smtClean="0">
                <a:solidFill>
                  <a:srgbClr val="002060"/>
                </a:solidFill>
              </a:rPr>
              <a:t>–</a:t>
            </a:r>
            <a:r>
              <a:rPr lang="ru-RU" sz="2000" b="1" dirty="0" smtClean="0">
                <a:solidFill>
                  <a:srgbClr val="6C000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3 года с момента снятия с учета;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Лица, перенесшие туберкулез и имеющие остаточные изменения в легких </a:t>
            </a:r>
            <a:r>
              <a:rPr lang="ru-RU" sz="2000" b="1" dirty="0" smtClean="0">
                <a:solidFill>
                  <a:srgbClr val="002060"/>
                </a:solidFill>
              </a:rPr>
              <a:t>– 3 года с момента выявления;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AC0000"/>
                </a:solidFill>
              </a:rPr>
              <a:t>Лица БОМЖ. 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Выявлено при </a:t>
            </a:r>
            <a:r>
              <a:rPr lang="ru-RU" sz="2200" b="1" dirty="0" err="1" smtClean="0">
                <a:solidFill>
                  <a:srgbClr val="002060"/>
                </a:solidFill>
              </a:rPr>
              <a:t>профосмотре</a:t>
            </a:r>
            <a:r>
              <a:rPr lang="ru-RU" sz="2200" b="1" dirty="0" smtClean="0">
                <a:solidFill>
                  <a:srgbClr val="002060"/>
                </a:solidFill>
              </a:rPr>
              <a:t> среди впервые выявленных больных туберкулезом и доля деструктивных форм среди впервые выявленных больных туберкулезом легких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(2013-2017 гг., в %)</a:t>
            </a:r>
            <a:endParaRPr lang="ru-RU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51049976"/>
              </p:ext>
            </p:extLst>
          </p:nvPr>
        </p:nvGraphicFramePr>
        <p:xfrm>
          <a:off x="96981" y="1245877"/>
          <a:ext cx="776168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858664" y="2372265"/>
            <a:ext cx="4123427" cy="1276710"/>
          </a:xfrm>
          <a:prstGeom prst="rect">
            <a:avLst/>
          </a:prstGeom>
          <a:solidFill>
            <a:schemeClr val="bg1"/>
          </a:solidFill>
          <a:ln w="28575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AC0000"/>
                </a:solidFill>
              </a:rPr>
              <a:t>РФ, 2017 г.: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охват </a:t>
            </a:r>
            <a:r>
              <a:rPr lang="ru-RU" b="1" dirty="0" err="1" smtClean="0">
                <a:solidFill>
                  <a:srgbClr val="002060"/>
                </a:solidFill>
              </a:rPr>
              <a:t>профосмотрами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smtClean="0">
                <a:solidFill>
                  <a:srgbClr val="AC0000"/>
                </a:solidFill>
              </a:rPr>
              <a:t>71,3%;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оля деструктивных форм – </a:t>
            </a:r>
            <a:r>
              <a:rPr lang="ru-RU" b="1" dirty="0" smtClean="0">
                <a:solidFill>
                  <a:srgbClr val="AC0000"/>
                </a:solidFill>
              </a:rPr>
              <a:t>42,3%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7" y="1"/>
            <a:ext cx="10972800" cy="7418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Основные эпидемиологические показатели по туберкулезу в Самарской области 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(на 100 тыс. населения, 2013-2017 гг.)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3984"/>
              </p:ext>
            </p:extLst>
          </p:nvPr>
        </p:nvGraphicFramePr>
        <p:xfrm>
          <a:off x="159229" y="1207430"/>
          <a:ext cx="11193133" cy="483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08166" y="5753820"/>
            <a:ext cx="4859548" cy="110418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РФ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2017: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з</a:t>
            </a:r>
            <a:r>
              <a:rPr lang="ru-RU" sz="1600" b="1" dirty="0" smtClean="0">
                <a:solidFill>
                  <a:schemeClr val="tx1"/>
                </a:solidFill>
              </a:rPr>
              <a:t>аболеваемость всего населения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48,3;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з</a:t>
            </a:r>
            <a:r>
              <a:rPr lang="ru-RU" sz="1600" b="1" dirty="0" smtClean="0">
                <a:solidFill>
                  <a:schemeClr val="tx1"/>
                </a:solidFill>
              </a:rPr>
              <a:t>аболеваемость постоянного населения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41,6;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</a:rPr>
              <a:t>мертность от туберкулеза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6,2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4014" y="1038225"/>
            <a:ext cx="7021903" cy="393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741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Мероприятия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 рамках Всемирного дня борьбы с туберкулезом 24 марта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15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887663"/>
              </p:ext>
            </p:extLst>
          </p:nvPr>
        </p:nvGraphicFramePr>
        <p:xfrm>
          <a:off x="500332" y="829744"/>
          <a:ext cx="5465930" cy="5785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5" name="Acrobat Document" r:id="rId3" imgW="11018160" imgH="11023560" progId="AcroExch.Document.DC">
                  <p:embed/>
                </p:oleObj>
              </mc:Choice>
              <mc:Fallback>
                <p:oleObj name="Acrobat Document" r:id="rId3" imgW="11018160" imgH="11023560" progId="AcroExch.Document.DC">
                  <p:embed/>
                  <p:pic>
                    <p:nvPicPr>
                      <p:cNvPr id="0" name="Picture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32" y="829744"/>
                        <a:ext cx="5465930" cy="5785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63" y="741871"/>
            <a:ext cx="4465458" cy="5960853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18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143"/>
            <a:ext cx="12192000" cy="646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C0000"/>
                </a:solidFill>
              </a:rPr>
              <a:t>Города Самарской области,</a:t>
            </a:r>
            <a:r>
              <a:rPr lang="ru-RU" b="1" dirty="0" smtClean="0">
                <a:solidFill>
                  <a:srgbClr val="002060"/>
                </a:solidFill>
              </a:rPr>
              <a:t> в которых в 2017 году зарегистрирована </a:t>
            </a:r>
            <a:r>
              <a:rPr lang="ru-RU" b="1" dirty="0" smtClean="0">
                <a:solidFill>
                  <a:srgbClr val="C00000"/>
                </a:solidFill>
              </a:rPr>
              <a:t>положительная</a:t>
            </a:r>
            <a:r>
              <a:rPr lang="ru-RU" b="1" dirty="0" smtClean="0">
                <a:solidFill>
                  <a:srgbClr val="002060"/>
                </a:solidFill>
              </a:rPr>
              <a:t> динамика развития эпидемической ситуации по туберкулезу: </a:t>
            </a:r>
            <a:r>
              <a:rPr lang="ru-RU" b="1" dirty="0" smtClean="0">
                <a:solidFill>
                  <a:srgbClr val="AC0000"/>
                </a:solidFill>
              </a:rPr>
              <a:t>снижение</a:t>
            </a:r>
            <a:r>
              <a:rPr lang="ru-RU" b="1" dirty="0" smtClean="0">
                <a:solidFill>
                  <a:srgbClr val="002060"/>
                </a:solidFill>
              </a:rPr>
              <a:t> заболеваемости туберкулезом постоянного населения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(на 100 тыс. населения) на фоне </a:t>
            </a:r>
            <a:r>
              <a:rPr lang="ru-RU" b="1" dirty="0" smtClean="0">
                <a:solidFill>
                  <a:srgbClr val="AC0000"/>
                </a:solidFill>
              </a:rPr>
              <a:t>роста</a:t>
            </a:r>
            <a:r>
              <a:rPr lang="ru-RU" b="1" dirty="0" smtClean="0">
                <a:solidFill>
                  <a:srgbClr val="002060"/>
                </a:solidFill>
              </a:rPr>
              <a:t> охвата населения флюорографией (% от населения)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55044424"/>
              </p:ext>
            </p:extLst>
          </p:nvPr>
        </p:nvGraphicFramePr>
        <p:xfrm>
          <a:off x="0" y="888519"/>
          <a:ext cx="4026619" cy="294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638" y="888519"/>
            <a:ext cx="3700732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Г.о</a:t>
            </a:r>
            <a:r>
              <a:rPr lang="ru-RU" b="1" dirty="0" smtClean="0">
                <a:solidFill>
                  <a:srgbClr val="002060"/>
                </a:solidFill>
              </a:rPr>
              <a:t>. Самара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51822448"/>
              </p:ext>
            </p:extLst>
          </p:nvPr>
        </p:nvGraphicFramePr>
        <p:xfrm>
          <a:off x="4082690" y="914399"/>
          <a:ext cx="4026619" cy="292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35570" y="888518"/>
            <a:ext cx="3585712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Г.о</a:t>
            </a:r>
            <a:r>
              <a:rPr lang="ru-RU" b="1" dirty="0" smtClean="0">
                <a:solidFill>
                  <a:srgbClr val="002060"/>
                </a:solidFill>
              </a:rPr>
              <a:t>. Отрадный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7567864"/>
              </p:ext>
            </p:extLst>
          </p:nvPr>
        </p:nvGraphicFramePr>
        <p:xfrm>
          <a:off x="4082690" y="3916393"/>
          <a:ext cx="4026619" cy="282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45457" y="4019909"/>
            <a:ext cx="3959525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Г.о</a:t>
            </a:r>
            <a:r>
              <a:rPr lang="ru-RU" b="1" dirty="0" smtClean="0">
                <a:solidFill>
                  <a:srgbClr val="002060"/>
                </a:solidFill>
              </a:rPr>
              <a:t>. Чапаевск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539" y="4192438"/>
            <a:ext cx="3536831" cy="1242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Наименьший охват населения ФГ - в Самарской ГБ № 6: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 2016 г. - </a:t>
            </a:r>
            <a:r>
              <a:rPr lang="ru-RU" b="1" dirty="0" smtClean="0">
                <a:solidFill>
                  <a:srgbClr val="AC0000"/>
                </a:solidFill>
              </a:rPr>
              <a:t>51,3%</a:t>
            </a:r>
            <a:r>
              <a:rPr lang="ru-RU" b="1" dirty="0" smtClean="0">
                <a:solidFill>
                  <a:srgbClr val="002060"/>
                </a:solidFill>
              </a:rPr>
              <a:t>;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 2017 г - </a:t>
            </a:r>
            <a:r>
              <a:rPr lang="ru-RU" b="1" dirty="0" smtClean="0">
                <a:solidFill>
                  <a:srgbClr val="AC0000"/>
                </a:solidFill>
              </a:rPr>
              <a:t>70,7%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15541160"/>
              </p:ext>
            </p:extLst>
          </p:nvPr>
        </p:nvGraphicFramePr>
        <p:xfrm>
          <a:off x="8165381" y="905770"/>
          <a:ext cx="4026619" cy="291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356119" y="4192438"/>
            <a:ext cx="3536831" cy="1242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Наименьший охват населения ФГ - в Тольяттинской ГП № 3: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 2016 г. – </a:t>
            </a:r>
            <a:r>
              <a:rPr lang="ru-RU" b="1" dirty="0" smtClean="0">
                <a:solidFill>
                  <a:srgbClr val="AC0000"/>
                </a:solidFill>
              </a:rPr>
              <a:t>85,6%</a:t>
            </a:r>
            <a:r>
              <a:rPr lang="ru-RU" b="1" dirty="0" smtClean="0">
                <a:solidFill>
                  <a:srgbClr val="002060"/>
                </a:solidFill>
              </a:rPr>
              <a:t>;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 2017 г – </a:t>
            </a:r>
            <a:r>
              <a:rPr lang="ru-RU" b="1" dirty="0" smtClean="0">
                <a:solidFill>
                  <a:srgbClr val="AC0000"/>
                </a:solidFill>
              </a:rPr>
              <a:t>88,5%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73396" y="2462841"/>
            <a:ext cx="992038" cy="34937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347 чел.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987177" y="2462841"/>
            <a:ext cx="992038" cy="34937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345 чел.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3871" y="2126411"/>
            <a:ext cx="992038" cy="34937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2</a:t>
            </a:r>
            <a:r>
              <a:rPr lang="ru-RU" b="1" dirty="0" smtClean="0">
                <a:solidFill>
                  <a:srgbClr val="800000"/>
                </a:solidFill>
              </a:rPr>
              <a:t>7 чел.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98898" y="2361481"/>
            <a:ext cx="888520" cy="34937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20 чел.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13871" y="5324654"/>
            <a:ext cx="992038" cy="34937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58 чел.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95380" y="5447582"/>
            <a:ext cx="992038" cy="34937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54 чел.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143"/>
            <a:ext cx="12192000" cy="931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C0000"/>
                </a:solidFill>
              </a:rPr>
              <a:t>Города Самарской области,</a:t>
            </a:r>
            <a:r>
              <a:rPr lang="ru-RU" b="1" dirty="0" smtClean="0">
                <a:solidFill>
                  <a:srgbClr val="002060"/>
                </a:solidFill>
              </a:rPr>
              <a:t> в которых в 2017 году зарегистрирована </a:t>
            </a:r>
            <a:r>
              <a:rPr lang="ru-RU" b="1" dirty="0" smtClean="0">
                <a:solidFill>
                  <a:srgbClr val="C00000"/>
                </a:solidFill>
              </a:rPr>
              <a:t>положительная </a:t>
            </a:r>
            <a:r>
              <a:rPr lang="ru-RU" b="1" dirty="0" smtClean="0">
                <a:solidFill>
                  <a:srgbClr val="002060"/>
                </a:solidFill>
              </a:rPr>
              <a:t>динамика развития эпидемической ситуации по туберкулезу. При этом </a:t>
            </a:r>
            <a:r>
              <a:rPr lang="ru-RU" b="1" dirty="0" smtClean="0">
                <a:solidFill>
                  <a:srgbClr val="AC0000"/>
                </a:solidFill>
              </a:rPr>
              <a:t>снижение</a:t>
            </a:r>
            <a:r>
              <a:rPr lang="ru-RU" b="1" dirty="0" smtClean="0">
                <a:solidFill>
                  <a:srgbClr val="002060"/>
                </a:solidFill>
              </a:rPr>
              <a:t> заболеваемости туберкулезом постоянного населения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(на 100 тыс. населения) происходило на фоне </a:t>
            </a:r>
            <a:r>
              <a:rPr lang="ru-RU" b="1" dirty="0" smtClean="0">
                <a:solidFill>
                  <a:srgbClr val="AC0000"/>
                </a:solidFill>
              </a:rPr>
              <a:t>снижения</a:t>
            </a:r>
            <a:r>
              <a:rPr lang="ru-RU" b="1" dirty="0" smtClean="0">
                <a:solidFill>
                  <a:srgbClr val="002060"/>
                </a:solidFill>
              </a:rPr>
              <a:t> охвата населения флюорографией (% от населения)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38" y="888519"/>
            <a:ext cx="3700732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49362943"/>
              </p:ext>
            </p:extLst>
          </p:nvPr>
        </p:nvGraphicFramePr>
        <p:xfrm>
          <a:off x="7215516" y="1155936"/>
          <a:ext cx="4026619" cy="332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35970" y="1155936"/>
            <a:ext cx="3585712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Г.о</a:t>
            </a:r>
            <a:r>
              <a:rPr lang="ru-RU" b="1" dirty="0" smtClean="0">
                <a:solidFill>
                  <a:srgbClr val="002060"/>
                </a:solidFill>
              </a:rPr>
              <a:t>. Новокуйбышевск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10723435"/>
              </p:ext>
            </p:extLst>
          </p:nvPr>
        </p:nvGraphicFramePr>
        <p:xfrm>
          <a:off x="241539" y="1155936"/>
          <a:ext cx="4026619" cy="339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36430" y="1142997"/>
            <a:ext cx="3959525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Г.о</a:t>
            </a:r>
            <a:r>
              <a:rPr lang="ru-RU" b="1" dirty="0" smtClean="0">
                <a:solidFill>
                  <a:srgbClr val="002060"/>
                </a:solidFill>
              </a:rPr>
              <a:t>. Сызрань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539" y="4192438"/>
            <a:ext cx="3536831" cy="1242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3140" y="6150634"/>
            <a:ext cx="8505646" cy="707366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предположить рост заболеваемости при повышении охвата населения ФГ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902" y="4684143"/>
            <a:ext cx="3994030" cy="1259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Наименьший охват населения ФГ - в </a:t>
            </a:r>
            <a:r>
              <a:rPr lang="ru-RU" b="1" dirty="0" err="1" smtClean="0">
                <a:solidFill>
                  <a:srgbClr val="002060"/>
                </a:solidFill>
              </a:rPr>
              <a:t>Сызранской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ГБ № </a:t>
            </a:r>
            <a:r>
              <a:rPr lang="ru-RU" b="1" dirty="0" smtClean="0">
                <a:solidFill>
                  <a:srgbClr val="002060"/>
                </a:solidFill>
              </a:rPr>
              <a:t>2: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 2016 г.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AC0000"/>
                </a:solidFill>
              </a:rPr>
              <a:t>79,1%</a:t>
            </a:r>
            <a:r>
              <a:rPr lang="ru-RU" b="1" dirty="0" smtClean="0">
                <a:solidFill>
                  <a:srgbClr val="002060"/>
                </a:solidFill>
              </a:rPr>
              <a:t>; 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 2017 г - </a:t>
            </a:r>
            <a:r>
              <a:rPr lang="ru-RU" b="1" dirty="0" smtClean="0">
                <a:solidFill>
                  <a:srgbClr val="AC0000"/>
                </a:solidFill>
              </a:rPr>
              <a:t>72,5%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3743" y="2596551"/>
            <a:ext cx="992038" cy="379562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106 чел.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07879" y="2596551"/>
            <a:ext cx="992038" cy="379562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61 чел.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18786" y="2904227"/>
            <a:ext cx="992038" cy="379562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41 чел.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98320" y="2896317"/>
            <a:ext cx="992038" cy="379562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65 чел.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143"/>
            <a:ext cx="12192000" cy="931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C0000"/>
                </a:solidFill>
              </a:rPr>
              <a:t>Города Самарской области,</a:t>
            </a:r>
            <a:r>
              <a:rPr lang="ru-RU" b="1" dirty="0" smtClean="0">
                <a:solidFill>
                  <a:srgbClr val="002060"/>
                </a:solidFill>
              </a:rPr>
              <a:t> в которых в 2017 году зарегистрирована </a:t>
            </a:r>
            <a:r>
              <a:rPr lang="ru-RU" b="1" dirty="0" smtClean="0">
                <a:solidFill>
                  <a:srgbClr val="C00000"/>
                </a:solidFill>
              </a:rPr>
              <a:t>отрицательная</a:t>
            </a:r>
            <a:r>
              <a:rPr lang="ru-RU" b="1" dirty="0" smtClean="0">
                <a:solidFill>
                  <a:srgbClr val="002060"/>
                </a:solidFill>
              </a:rPr>
              <a:t> динамика развития эпидемической ситуации по туберкулезу. При этом </a:t>
            </a:r>
            <a:r>
              <a:rPr lang="ru-RU" b="1" dirty="0" smtClean="0">
                <a:solidFill>
                  <a:srgbClr val="AC0000"/>
                </a:solidFill>
              </a:rPr>
              <a:t>рост</a:t>
            </a:r>
            <a:r>
              <a:rPr lang="ru-RU" b="1" dirty="0" smtClean="0">
                <a:solidFill>
                  <a:srgbClr val="002060"/>
                </a:solidFill>
              </a:rPr>
              <a:t> заболеваемости туберкулезом постоянного населения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(на 100 тыс. населения) происходил на фоне </a:t>
            </a:r>
            <a:r>
              <a:rPr lang="ru-RU" b="1" dirty="0" smtClean="0">
                <a:solidFill>
                  <a:srgbClr val="AC0000"/>
                </a:solidFill>
              </a:rPr>
              <a:t>роста</a:t>
            </a:r>
            <a:r>
              <a:rPr lang="ru-RU" b="1" dirty="0" smtClean="0">
                <a:solidFill>
                  <a:srgbClr val="002060"/>
                </a:solidFill>
              </a:rPr>
              <a:t> охвата населения флюорографией (% от населения)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38" y="888519"/>
            <a:ext cx="3700732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5906113"/>
              </p:ext>
            </p:extLst>
          </p:nvPr>
        </p:nvGraphicFramePr>
        <p:xfrm>
          <a:off x="7285487" y="1138685"/>
          <a:ext cx="4026619" cy="332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35970" y="1155936"/>
            <a:ext cx="3585712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Г.о</a:t>
            </a:r>
            <a:r>
              <a:rPr lang="ru-RU" b="1" dirty="0" smtClean="0">
                <a:solidFill>
                  <a:srgbClr val="002060"/>
                </a:solidFill>
              </a:rPr>
              <a:t>. Октябрьск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38071655"/>
              </p:ext>
            </p:extLst>
          </p:nvPr>
        </p:nvGraphicFramePr>
        <p:xfrm>
          <a:off x="285629" y="1155936"/>
          <a:ext cx="4026619" cy="339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19177" y="1138685"/>
            <a:ext cx="3959525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Г.о</a:t>
            </a:r>
            <a:r>
              <a:rPr lang="ru-RU" b="1" dirty="0" smtClean="0">
                <a:solidFill>
                  <a:srgbClr val="002060"/>
                </a:solidFill>
              </a:rPr>
              <a:t>. Жигулевск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539" y="4192438"/>
            <a:ext cx="3536831" cy="1242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3139" y="6163575"/>
            <a:ext cx="8505646" cy="707366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предположить рост заболеваемости при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дальнейшем повышении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охвата населения ФГ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9238" y="2766923"/>
            <a:ext cx="957532" cy="33643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40 чел.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7653" y="2480094"/>
            <a:ext cx="957532" cy="33643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43 чел.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50165" y="4580627"/>
            <a:ext cx="4132053" cy="974784"/>
          </a:xfrm>
          <a:prstGeom prst="wedgeRectCallout">
            <a:avLst>
              <a:gd name="adj1" fmla="val 29493"/>
              <a:gd name="adj2" fmla="val -7997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Из 43 впервые заболевших 1 чел. был только зарегистрирован, но не проживал в городе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4815" y="4433978"/>
            <a:ext cx="4183811" cy="1268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Из 22 впервые заболевших 4 чел. были только зарегистрированы, но не проживали в городе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54528" y="2648309"/>
            <a:ext cx="957532" cy="33643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18 чел.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62558" y="2294627"/>
            <a:ext cx="957532" cy="33643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22 чел.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AC0000"/>
                </a:solidFill>
              </a:rPr>
              <a:t>Реализация целевых показателей раннего выявления туберкулеза в Самарской области в 2017 году.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55653"/>
              </p:ext>
            </p:extLst>
          </p:nvPr>
        </p:nvGraphicFramePr>
        <p:xfrm>
          <a:off x="1008992" y="649564"/>
          <a:ext cx="9808235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465"/>
                <a:gridCol w="7341079"/>
                <a:gridCol w="1026544"/>
                <a:gridCol w="8971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Целевые показатели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2017 г.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Факт </a:t>
                      </a:r>
                    </a:p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 г.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</a:rPr>
                        <a:t>Охват населения профилактическими осмотрами на туберкулез всеми методами, в % от всего населения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</a:rPr>
                        <a:t>79%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800000"/>
                          </a:solidFill>
                          <a:effectLst/>
                        </a:rPr>
                        <a:t>84,8%</a:t>
                      </a:r>
                      <a:endParaRPr lang="ru-RU" sz="1700" b="1" dirty="0">
                        <a:solidFill>
                          <a:srgbClr val="800000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</a:rPr>
                        <a:t>2.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Доля больных туберкулезом, выявленных активно, в %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</a:rPr>
                        <a:t> от всех впервые выявленных больных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70,4%</a:t>
                      </a:r>
                      <a:endParaRPr lang="ru-RU" sz="17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800000"/>
                          </a:solidFill>
                        </a:rPr>
                        <a:t>71,9%</a:t>
                      </a:r>
                      <a:endParaRPr lang="ru-RU" sz="17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</a:rPr>
                        <a:t>3.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Доля лиц из социальных групп риска, охваченных профилактическими медицинскими осмотрами на туберкулез, в % от всех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</a:rPr>
                        <a:t> лиц группы риска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 (ВИЧ-инфицированные; пациенты врача-нарколога на диспансерном учете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</a:rPr>
                        <a:t> и группы профилактического учета; пациенты врача-психиатра; лица, освободившихся из учреждений ГУФСИН; лица БОМЖ)</a:t>
                      </a:r>
                      <a:endParaRPr lang="ru-RU" sz="17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80%</a:t>
                      </a:r>
                      <a:endParaRPr lang="ru-RU" sz="17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800000"/>
                          </a:solidFill>
                        </a:rPr>
                        <a:t>85,5%</a:t>
                      </a:r>
                      <a:endParaRPr lang="ru-RU" sz="17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1924" y="4130566"/>
            <a:ext cx="11818189" cy="2451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Охват профилактическими медицинскими осмотрами лиц групп риска в 2017 году: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AC0000"/>
                </a:solidFill>
              </a:rPr>
              <a:t>ВИЧ-инфицированные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охват обследованием 1 раз в год </a:t>
            </a:r>
            <a:r>
              <a:rPr lang="ru-RU" b="1" dirty="0" smtClean="0">
                <a:solidFill>
                  <a:srgbClr val="AC0000"/>
                </a:solidFill>
              </a:rPr>
              <a:t>94,9%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2 раза в год </a:t>
            </a:r>
            <a:r>
              <a:rPr lang="ru-RU" b="1" dirty="0" smtClean="0">
                <a:solidFill>
                  <a:srgbClr val="AC0000"/>
                </a:solidFill>
              </a:rPr>
              <a:t>60%;</a:t>
            </a:r>
            <a:endParaRPr lang="ru-RU" b="1" dirty="0">
              <a:solidFill>
                <a:srgbClr val="AC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AC0000"/>
                </a:solidFill>
              </a:rPr>
              <a:t>Пациенты, состоящие на диспансерном учете </a:t>
            </a:r>
            <a:r>
              <a:rPr lang="ru-RU" b="1" dirty="0">
                <a:solidFill>
                  <a:srgbClr val="002060"/>
                </a:solidFill>
              </a:rPr>
              <a:t>в наркологических учреждениях – охват обследованием  1 раз в год </a:t>
            </a:r>
            <a:r>
              <a:rPr lang="ru-RU" b="1" dirty="0" smtClean="0">
                <a:solidFill>
                  <a:srgbClr val="AC0000"/>
                </a:solidFill>
              </a:rPr>
              <a:t>80%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2 раза в год </a:t>
            </a:r>
            <a:r>
              <a:rPr lang="ru-RU" b="1" dirty="0" smtClean="0">
                <a:solidFill>
                  <a:srgbClr val="AC0000"/>
                </a:solidFill>
              </a:rPr>
              <a:t>39,9%;</a:t>
            </a:r>
            <a:endParaRPr lang="ru-RU" b="1" dirty="0">
              <a:solidFill>
                <a:srgbClr val="AC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AC0000"/>
                </a:solidFill>
              </a:rPr>
              <a:t>Лица, состоящие в группе профилактического наркологического учета </a:t>
            </a:r>
            <a:r>
              <a:rPr lang="ru-RU" b="1" dirty="0">
                <a:solidFill>
                  <a:srgbClr val="002060"/>
                </a:solidFill>
              </a:rPr>
              <a:t>в связи с употреблением </a:t>
            </a:r>
            <a:r>
              <a:rPr lang="ru-RU" b="1" dirty="0" err="1">
                <a:solidFill>
                  <a:srgbClr val="002060"/>
                </a:solidFill>
              </a:rPr>
              <a:t>психоактивных</a:t>
            </a:r>
            <a:r>
              <a:rPr lang="ru-RU" b="1" dirty="0">
                <a:solidFill>
                  <a:srgbClr val="002060"/>
                </a:solidFill>
              </a:rPr>
              <a:t> веществ и препаратов – охват обследованием 1 раз в год  </a:t>
            </a:r>
            <a:r>
              <a:rPr lang="ru-RU" b="1" dirty="0" smtClean="0">
                <a:solidFill>
                  <a:srgbClr val="C00000"/>
                </a:solidFill>
              </a:rPr>
              <a:t>67,5%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2 раза в год – </a:t>
            </a:r>
            <a:r>
              <a:rPr lang="ru-RU" b="1" dirty="0" smtClean="0">
                <a:solidFill>
                  <a:srgbClr val="AC0000"/>
                </a:solidFill>
              </a:rPr>
              <a:t>24,6%.</a:t>
            </a:r>
            <a:endParaRPr lang="ru-RU" b="1" dirty="0">
              <a:solidFill>
                <a:srgbClr val="AC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7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AC0000"/>
                </a:solidFill>
              </a:rPr>
              <a:t>Реализация целевых показателей раннего выявления туберкулеза </a:t>
            </a:r>
            <a:r>
              <a:rPr lang="ru-RU" sz="2000" b="1" dirty="0" smtClean="0">
                <a:solidFill>
                  <a:srgbClr val="AC0000"/>
                </a:solidFill>
              </a:rPr>
              <a:t>в </a:t>
            </a:r>
            <a:r>
              <a:rPr lang="ru-RU" sz="2000" b="1" dirty="0" err="1" smtClean="0">
                <a:solidFill>
                  <a:srgbClr val="AC0000"/>
                </a:solidFill>
              </a:rPr>
              <a:t>г.о</a:t>
            </a:r>
            <a:r>
              <a:rPr lang="ru-RU" sz="2000" b="1" dirty="0" smtClean="0">
                <a:solidFill>
                  <a:srgbClr val="AC0000"/>
                </a:solidFill>
              </a:rPr>
              <a:t>. Новокуйбышевск </a:t>
            </a:r>
            <a:r>
              <a:rPr lang="ru-RU" sz="2000" b="1" dirty="0" smtClean="0">
                <a:solidFill>
                  <a:srgbClr val="AC0000"/>
                </a:solidFill>
              </a:rPr>
              <a:t>в 2017 году.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35416"/>
              </p:ext>
            </p:extLst>
          </p:nvPr>
        </p:nvGraphicFramePr>
        <p:xfrm>
          <a:off x="129098" y="580553"/>
          <a:ext cx="9808235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465"/>
                <a:gridCol w="7341079"/>
                <a:gridCol w="1026544"/>
                <a:gridCol w="8971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Целевые показатели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2017 г.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Факт </a:t>
                      </a:r>
                    </a:p>
                    <a:p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 г.</a:t>
                      </a:r>
                      <a:endParaRPr lang="ru-RU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</a:rPr>
                        <a:t>Охват населения профилактическими осмотрами на туберкулез всеми методами, в % от всего населения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</a:rPr>
                        <a:t>79%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800000"/>
                          </a:solidFill>
                          <a:effectLst/>
                        </a:rPr>
                        <a:t>82,3%</a:t>
                      </a:r>
                      <a:endParaRPr lang="ru-RU" sz="1700" b="1" dirty="0">
                        <a:solidFill>
                          <a:srgbClr val="800000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</a:rPr>
                        <a:t>2.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Доля больных туберкулезом, выявленных активно, в %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</a:rPr>
                        <a:t> от всех впервые выявленных больных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70,4%</a:t>
                      </a:r>
                      <a:endParaRPr lang="ru-RU" sz="17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800000"/>
                          </a:solidFill>
                        </a:rPr>
                        <a:t>78%</a:t>
                      </a:r>
                      <a:endParaRPr lang="ru-RU" sz="17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</a:rPr>
                        <a:t>3.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Доля лиц из социальных групп риска, охваченных профилактическими медицинскими осмотрами на туберкулез, в % от всех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</a:rPr>
                        <a:t> лиц группы риска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 (ВИЧ-инфицированные; пациенты врача-нарколога на диспансерном учете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</a:rPr>
                        <a:t> и группы профилактического учета; пациенты врача-психиатра; лица, освободившихся из учреждений ГУФСИН; лица БОМЖ)</a:t>
                      </a:r>
                      <a:endParaRPr lang="ru-RU" sz="17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002060"/>
                          </a:solidFill>
                        </a:rPr>
                        <a:t>80%</a:t>
                      </a:r>
                      <a:endParaRPr lang="ru-RU" sz="17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rgbClr val="800000"/>
                          </a:solidFill>
                        </a:rPr>
                        <a:t>96%</a:t>
                      </a:r>
                      <a:endParaRPr lang="ru-RU" sz="17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1924" y="4130566"/>
            <a:ext cx="11818189" cy="2451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Охват профилактическими медицинскими осмотрами лиц групп риска в 2017 году: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AC0000"/>
                </a:solidFill>
              </a:rPr>
              <a:t>ВИЧ-инфицированные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охват обследованием 1 раз в год </a:t>
            </a:r>
            <a:r>
              <a:rPr lang="ru-RU" b="1" dirty="0" smtClean="0">
                <a:solidFill>
                  <a:srgbClr val="AC0000"/>
                </a:solidFill>
              </a:rPr>
              <a:t>93,2%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2 раза в год </a:t>
            </a:r>
            <a:r>
              <a:rPr lang="ru-RU" b="1" dirty="0" smtClean="0">
                <a:solidFill>
                  <a:srgbClr val="AC0000"/>
                </a:solidFill>
              </a:rPr>
              <a:t>64,7%;</a:t>
            </a:r>
            <a:endParaRPr lang="ru-RU" b="1" dirty="0">
              <a:solidFill>
                <a:srgbClr val="AC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AC0000"/>
                </a:solidFill>
              </a:rPr>
              <a:t>Пациенты, состоящие на диспансерном учете </a:t>
            </a:r>
            <a:r>
              <a:rPr lang="ru-RU" b="1" dirty="0">
                <a:solidFill>
                  <a:srgbClr val="002060"/>
                </a:solidFill>
              </a:rPr>
              <a:t>в наркологических учреждениях – охват обследованием  1 раз в год </a:t>
            </a:r>
            <a:r>
              <a:rPr lang="ru-RU" b="1" dirty="0" smtClean="0">
                <a:solidFill>
                  <a:srgbClr val="AC0000"/>
                </a:solidFill>
              </a:rPr>
              <a:t>100</a:t>
            </a:r>
            <a:r>
              <a:rPr lang="ru-RU" b="1" dirty="0" smtClean="0">
                <a:solidFill>
                  <a:srgbClr val="AC0000"/>
                </a:solidFill>
              </a:rPr>
              <a:t>%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2 раза в год </a:t>
            </a:r>
            <a:r>
              <a:rPr lang="ru-RU" b="1" dirty="0" smtClean="0">
                <a:solidFill>
                  <a:srgbClr val="AC0000"/>
                </a:solidFill>
              </a:rPr>
              <a:t>89,0</a:t>
            </a:r>
            <a:r>
              <a:rPr lang="ru-RU" b="1" dirty="0" smtClean="0">
                <a:solidFill>
                  <a:srgbClr val="AC0000"/>
                </a:solidFill>
              </a:rPr>
              <a:t>%;</a:t>
            </a:r>
            <a:endParaRPr lang="ru-RU" b="1" dirty="0">
              <a:solidFill>
                <a:srgbClr val="AC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AC0000"/>
                </a:solidFill>
              </a:rPr>
              <a:t>Лица, состоящие в группе профилактического наркологического учета </a:t>
            </a:r>
            <a:r>
              <a:rPr lang="ru-RU" b="1" dirty="0">
                <a:solidFill>
                  <a:srgbClr val="002060"/>
                </a:solidFill>
              </a:rPr>
              <a:t>в связи с употреблением </a:t>
            </a:r>
            <a:r>
              <a:rPr lang="ru-RU" b="1" dirty="0" err="1">
                <a:solidFill>
                  <a:srgbClr val="002060"/>
                </a:solidFill>
              </a:rPr>
              <a:t>психоактивных</a:t>
            </a:r>
            <a:r>
              <a:rPr lang="ru-RU" b="1" dirty="0">
                <a:solidFill>
                  <a:srgbClr val="002060"/>
                </a:solidFill>
              </a:rPr>
              <a:t> веществ и препаратов – охват обследованием 1 раз в год  </a:t>
            </a:r>
            <a:r>
              <a:rPr lang="ru-RU" b="1" dirty="0" smtClean="0">
                <a:solidFill>
                  <a:srgbClr val="C00000"/>
                </a:solidFill>
              </a:rPr>
              <a:t>100</a:t>
            </a:r>
            <a:r>
              <a:rPr lang="ru-RU" b="1" dirty="0" smtClean="0">
                <a:solidFill>
                  <a:srgbClr val="C00000"/>
                </a:solidFill>
              </a:rPr>
              <a:t>%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2 раза в год – </a:t>
            </a:r>
            <a:r>
              <a:rPr lang="ru-RU" b="1" dirty="0" smtClean="0">
                <a:solidFill>
                  <a:srgbClr val="AC0000"/>
                </a:solidFill>
              </a:rPr>
              <a:t>80,4</a:t>
            </a:r>
            <a:r>
              <a:rPr lang="ru-RU" b="1" dirty="0" smtClean="0">
                <a:solidFill>
                  <a:srgbClr val="AC0000"/>
                </a:solidFill>
              </a:rPr>
              <a:t>%;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AC0000"/>
                </a:solidFill>
              </a:rPr>
              <a:t>Пациенты, состоящие на диспансерном учете врача-психиатра - </a:t>
            </a:r>
            <a:r>
              <a:rPr lang="ru-RU" b="1" dirty="0">
                <a:solidFill>
                  <a:srgbClr val="002060"/>
                </a:solidFill>
              </a:rPr>
              <a:t>охват обследованием 1 раз в год  </a:t>
            </a:r>
            <a:r>
              <a:rPr lang="ru-RU" b="1" dirty="0">
                <a:solidFill>
                  <a:srgbClr val="C00000"/>
                </a:solidFill>
              </a:rPr>
              <a:t>100%</a:t>
            </a:r>
            <a:r>
              <a:rPr lang="ru-RU" b="1" dirty="0">
                <a:solidFill>
                  <a:srgbClr val="002060"/>
                </a:solidFill>
              </a:rPr>
              <a:t>, 2 раза в год – </a:t>
            </a:r>
            <a:r>
              <a:rPr lang="ru-RU" b="1" dirty="0" smtClean="0">
                <a:solidFill>
                  <a:srgbClr val="AC0000"/>
                </a:solidFill>
              </a:rPr>
              <a:t>70,3%</a:t>
            </a:r>
            <a:endParaRPr lang="ru-RU" b="1" dirty="0">
              <a:solidFill>
                <a:srgbClr val="AC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80762" y="595223"/>
            <a:ext cx="2211238" cy="3200399"/>
          </a:xfrm>
          <a:prstGeom prst="rect">
            <a:avLst/>
          </a:prstGeom>
          <a:solidFill>
            <a:srgbClr val="6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лиц, не обследованных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флюорографически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более 2 лет среди впервые выявленных больных туберкулезом, выросла с 35,7% в 2016 году до 46,0% в 2017 году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1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62" y="1061050"/>
            <a:ext cx="12042475" cy="5488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Охват</a:t>
            </a:r>
            <a:r>
              <a:rPr lang="ru-RU" b="1" dirty="0" smtClean="0">
                <a:solidFill>
                  <a:srgbClr val="002060"/>
                </a:solidFill>
              </a:rPr>
              <a:t> населения 15 лет и старше </a:t>
            </a:r>
            <a:r>
              <a:rPr lang="ru-RU" b="1" dirty="0" smtClean="0">
                <a:solidFill>
                  <a:srgbClr val="C00000"/>
                </a:solidFill>
              </a:rPr>
              <a:t>флюорографией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smtClean="0">
                <a:solidFill>
                  <a:srgbClr val="C00000"/>
                </a:solidFill>
              </a:rPr>
              <a:t>2015</a:t>
            </a:r>
            <a:r>
              <a:rPr lang="ru-RU" b="1" dirty="0" smtClean="0">
                <a:solidFill>
                  <a:srgbClr val="002060"/>
                </a:solidFill>
              </a:rPr>
              <a:t> год – </a:t>
            </a:r>
            <a:r>
              <a:rPr lang="ru-RU" b="1" dirty="0" smtClean="0">
                <a:solidFill>
                  <a:srgbClr val="C00000"/>
                </a:solidFill>
              </a:rPr>
              <a:t>81,4%</a:t>
            </a:r>
            <a:r>
              <a:rPr lang="ru-RU" b="1" dirty="0">
                <a:solidFill>
                  <a:srgbClr val="C00000"/>
                </a:solidFill>
              </a:rPr>
              <a:t>;</a:t>
            </a:r>
            <a:r>
              <a:rPr lang="ru-RU" b="1" dirty="0" smtClean="0">
                <a:solidFill>
                  <a:srgbClr val="C00000"/>
                </a:solidFill>
              </a:rPr>
              <a:t> 2016</a:t>
            </a:r>
            <a:r>
              <a:rPr lang="ru-RU" b="1" dirty="0" smtClean="0">
                <a:solidFill>
                  <a:srgbClr val="002060"/>
                </a:solidFill>
              </a:rPr>
              <a:t> год – </a:t>
            </a:r>
            <a:r>
              <a:rPr lang="ru-RU" b="1" dirty="0" smtClean="0">
                <a:solidFill>
                  <a:srgbClr val="C00000"/>
                </a:solidFill>
              </a:rPr>
              <a:t>81,4%; 2017 </a:t>
            </a:r>
            <a:r>
              <a:rPr lang="ru-RU" b="1" dirty="0" smtClean="0">
                <a:solidFill>
                  <a:srgbClr val="002060"/>
                </a:solidFill>
              </a:rPr>
              <a:t>год</a:t>
            </a:r>
            <a:r>
              <a:rPr lang="ru-RU" b="1" dirty="0" smtClean="0">
                <a:solidFill>
                  <a:srgbClr val="C00000"/>
                </a:solidFill>
              </a:rPr>
              <a:t>- 81,6%</a:t>
            </a:r>
            <a:r>
              <a:rPr lang="ru-RU" b="1" dirty="0" smtClean="0">
                <a:solidFill>
                  <a:srgbClr val="002060"/>
                </a:solidFill>
              </a:rPr>
              <a:t>);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Снижение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доли 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деструктивных форм, в % от всех впервые выявленных больных туберкулезом 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легких (</a:t>
            </a:r>
            <a:r>
              <a:rPr lang="ru-RU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2015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год - </a:t>
            </a:r>
            <a:r>
              <a:rPr lang="ru-RU" b="1" dirty="0" smtClean="0">
                <a:solidFill>
                  <a:srgbClr val="C00000"/>
                </a:solidFill>
                <a:cs typeface="Arial" panose="020B0604020202020204" pitchFamily="34" charset="0"/>
              </a:rPr>
              <a:t>39,3%; 2016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год - </a:t>
            </a:r>
            <a:r>
              <a:rPr lang="ru-RU" b="1" dirty="0" smtClean="0">
                <a:solidFill>
                  <a:srgbClr val="C00000"/>
                </a:solidFill>
                <a:cs typeface="Arial" panose="020B0604020202020204" pitchFamily="34" charset="0"/>
              </a:rPr>
              <a:t>39,3%; 2017 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год</a:t>
            </a:r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cs typeface="Arial" panose="020B0604020202020204" pitchFamily="34" charset="0"/>
              </a:rPr>
              <a:t>38,9%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);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Отсутствие</a:t>
            </a:r>
            <a:r>
              <a:rPr lang="ru-RU" b="1" dirty="0" smtClean="0">
                <a:solidFill>
                  <a:srgbClr val="002060"/>
                </a:solidFill>
              </a:rPr>
              <a:t> случаев </a:t>
            </a:r>
            <a:r>
              <a:rPr lang="ru-RU" b="1" dirty="0">
                <a:solidFill>
                  <a:srgbClr val="002060"/>
                </a:solidFill>
              </a:rPr>
              <a:t>фиброзно-кавернозных форм туберкулеза среди впервые выявленных </a:t>
            </a:r>
            <a:r>
              <a:rPr lang="ru-RU" b="1" dirty="0" smtClean="0">
                <a:solidFill>
                  <a:srgbClr val="002060"/>
                </a:solidFill>
              </a:rPr>
              <a:t>больных (в </a:t>
            </a:r>
            <a:r>
              <a:rPr lang="ru-RU" b="1" dirty="0" smtClean="0">
                <a:solidFill>
                  <a:srgbClr val="C00000"/>
                </a:solidFill>
              </a:rPr>
              <a:t>2015</a:t>
            </a:r>
            <a:r>
              <a:rPr lang="ru-RU" b="1" dirty="0" smtClean="0">
                <a:solidFill>
                  <a:srgbClr val="002060"/>
                </a:solidFill>
              </a:rPr>
              <a:t> г. – </a:t>
            </a:r>
            <a:r>
              <a:rPr lang="ru-RU" b="1" dirty="0" smtClean="0">
                <a:solidFill>
                  <a:srgbClr val="C00000"/>
                </a:solidFill>
              </a:rPr>
              <a:t>15</a:t>
            </a:r>
            <a:r>
              <a:rPr lang="ru-RU" b="1" dirty="0" smtClean="0">
                <a:solidFill>
                  <a:srgbClr val="002060"/>
                </a:solidFill>
              </a:rPr>
              <a:t> случаев; в </a:t>
            </a:r>
            <a:r>
              <a:rPr lang="ru-RU" b="1" dirty="0" smtClean="0">
                <a:solidFill>
                  <a:srgbClr val="C00000"/>
                </a:solidFill>
              </a:rPr>
              <a:t>2016</a:t>
            </a:r>
            <a:r>
              <a:rPr lang="ru-RU" b="1" dirty="0" smtClean="0">
                <a:solidFill>
                  <a:srgbClr val="002060"/>
                </a:solidFill>
              </a:rPr>
              <a:t> году – </a:t>
            </a:r>
            <a:r>
              <a:rPr lang="ru-RU" b="1" dirty="0" smtClean="0">
                <a:solidFill>
                  <a:srgbClr val="C00000"/>
                </a:solidFill>
              </a:rPr>
              <a:t>12</a:t>
            </a:r>
            <a:r>
              <a:rPr lang="ru-RU" b="1" dirty="0" smtClean="0">
                <a:solidFill>
                  <a:srgbClr val="002060"/>
                </a:solidFill>
              </a:rPr>
              <a:t> случаев; в </a:t>
            </a:r>
            <a:r>
              <a:rPr lang="ru-RU" b="1" dirty="0" smtClean="0">
                <a:solidFill>
                  <a:srgbClr val="C00000"/>
                </a:solidFill>
              </a:rPr>
              <a:t>2017</a:t>
            </a:r>
            <a:r>
              <a:rPr lang="ru-RU" b="1" dirty="0" smtClean="0">
                <a:solidFill>
                  <a:srgbClr val="002060"/>
                </a:solidFill>
              </a:rPr>
              <a:t> году- </a:t>
            </a:r>
            <a:r>
              <a:rPr lang="ru-RU" b="1" dirty="0" smtClean="0">
                <a:solidFill>
                  <a:srgbClr val="C00000"/>
                </a:solidFill>
              </a:rPr>
              <a:t>7</a:t>
            </a:r>
            <a:r>
              <a:rPr lang="ru-RU" b="1" dirty="0" smtClean="0">
                <a:solidFill>
                  <a:srgbClr val="002060"/>
                </a:solidFill>
              </a:rPr>
              <a:t> случаев);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Отсутствие</a:t>
            </a:r>
            <a:r>
              <a:rPr lang="ru-RU" b="1" dirty="0" smtClean="0">
                <a:solidFill>
                  <a:srgbClr val="002060"/>
                </a:solidFill>
              </a:rPr>
              <a:t> случаев </a:t>
            </a:r>
            <a:r>
              <a:rPr lang="ru-RU" b="1" dirty="0">
                <a:solidFill>
                  <a:srgbClr val="002060"/>
                </a:solidFill>
              </a:rPr>
              <a:t>смерти больных туберкулезом до 1 года </a:t>
            </a:r>
            <a:r>
              <a:rPr lang="ru-RU" b="1" dirty="0" smtClean="0">
                <a:solidFill>
                  <a:srgbClr val="002060"/>
                </a:solidFill>
              </a:rPr>
              <a:t>наблюдения (в </a:t>
            </a:r>
            <a:r>
              <a:rPr lang="ru-RU" b="1" dirty="0" smtClean="0">
                <a:solidFill>
                  <a:srgbClr val="C00000"/>
                </a:solidFill>
              </a:rPr>
              <a:t>2015</a:t>
            </a:r>
            <a:r>
              <a:rPr lang="ru-RU" b="1" dirty="0" smtClean="0">
                <a:solidFill>
                  <a:srgbClr val="002060"/>
                </a:solidFill>
              </a:rPr>
              <a:t> году – </a:t>
            </a:r>
            <a:r>
              <a:rPr lang="ru-RU" b="1" dirty="0" smtClean="0">
                <a:solidFill>
                  <a:srgbClr val="C00000"/>
                </a:solidFill>
              </a:rPr>
              <a:t>30</a:t>
            </a:r>
            <a:r>
              <a:rPr lang="ru-RU" b="1" dirty="0" smtClean="0">
                <a:solidFill>
                  <a:srgbClr val="002060"/>
                </a:solidFill>
              </a:rPr>
              <a:t> случаев; в </a:t>
            </a:r>
            <a:r>
              <a:rPr lang="ru-RU" b="1" dirty="0" smtClean="0">
                <a:solidFill>
                  <a:srgbClr val="C00000"/>
                </a:solidFill>
              </a:rPr>
              <a:t>2016</a:t>
            </a:r>
            <a:r>
              <a:rPr lang="ru-RU" b="1" dirty="0" smtClean="0">
                <a:solidFill>
                  <a:srgbClr val="002060"/>
                </a:solidFill>
              </a:rPr>
              <a:t> году – </a:t>
            </a:r>
            <a:r>
              <a:rPr lang="ru-RU" b="1" dirty="0" smtClean="0">
                <a:solidFill>
                  <a:srgbClr val="C00000"/>
                </a:solidFill>
              </a:rPr>
              <a:t>31</a:t>
            </a:r>
            <a:r>
              <a:rPr lang="ru-RU" b="1" dirty="0" smtClean="0">
                <a:solidFill>
                  <a:srgbClr val="002060"/>
                </a:solidFill>
              </a:rPr>
              <a:t> случай; в </a:t>
            </a:r>
            <a:r>
              <a:rPr lang="ru-RU" b="1" dirty="0" smtClean="0">
                <a:solidFill>
                  <a:srgbClr val="C00000"/>
                </a:solidFill>
              </a:rPr>
              <a:t>2017</a:t>
            </a:r>
            <a:r>
              <a:rPr lang="ru-RU" b="1" dirty="0" smtClean="0">
                <a:solidFill>
                  <a:srgbClr val="002060"/>
                </a:solidFill>
              </a:rPr>
              <a:t> году – </a:t>
            </a:r>
            <a:r>
              <a:rPr lang="ru-RU" b="1" dirty="0" smtClean="0">
                <a:solidFill>
                  <a:srgbClr val="C00000"/>
                </a:solidFill>
              </a:rPr>
              <a:t>19</a:t>
            </a:r>
            <a:r>
              <a:rPr lang="ru-RU" b="1" dirty="0" smtClean="0">
                <a:solidFill>
                  <a:srgbClr val="002060"/>
                </a:solidFill>
              </a:rPr>
              <a:t> случаев);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Снижение</a:t>
            </a:r>
            <a:r>
              <a:rPr lang="ru-RU" b="1" dirty="0" smtClean="0">
                <a:solidFill>
                  <a:srgbClr val="002060"/>
                </a:solidFill>
              </a:rPr>
              <a:t> доли больных туберкулезом, не прошедших своевременно ФГ, особенно более 2 лет, среди всех впервые выявленных больных (</a:t>
            </a:r>
            <a:r>
              <a:rPr lang="ru-RU" b="1" dirty="0" smtClean="0">
                <a:solidFill>
                  <a:srgbClr val="C00000"/>
                </a:solidFill>
              </a:rPr>
              <a:t>2015</a:t>
            </a:r>
            <a:r>
              <a:rPr lang="ru-RU" b="1" dirty="0" smtClean="0">
                <a:solidFill>
                  <a:srgbClr val="002060"/>
                </a:solidFill>
              </a:rPr>
              <a:t> год – не прошли ФГ </a:t>
            </a:r>
            <a:r>
              <a:rPr lang="ru-RU" b="1" dirty="0" smtClean="0">
                <a:solidFill>
                  <a:srgbClr val="C00000"/>
                </a:solidFill>
              </a:rPr>
              <a:t>более 2 лет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48,6%;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2016</a:t>
            </a:r>
            <a:r>
              <a:rPr lang="ru-RU" b="1" dirty="0" smtClean="0">
                <a:solidFill>
                  <a:srgbClr val="002060"/>
                </a:solidFill>
              </a:rPr>
              <a:t> год – </a:t>
            </a:r>
            <a:r>
              <a:rPr lang="ru-RU" b="1" dirty="0" smtClean="0">
                <a:solidFill>
                  <a:srgbClr val="C00000"/>
                </a:solidFill>
              </a:rPr>
              <a:t>44,0%; 2017 </a:t>
            </a:r>
            <a:r>
              <a:rPr lang="ru-RU" b="1" dirty="0" smtClean="0">
                <a:solidFill>
                  <a:srgbClr val="002060"/>
                </a:solidFill>
              </a:rPr>
              <a:t>год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38%</a:t>
            </a:r>
            <a:r>
              <a:rPr lang="ru-RU" b="1" dirty="0" smtClean="0">
                <a:solidFill>
                  <a:srgbClr val="002060"/>
                </a:solidFill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Отсутствие</a:t>
            </a:r>
            <a:r>
              <a:rPr lang="ru-RU" b="1" dirty="0" smtClean="0">
                <a:solidFill>
                  <a:srgbClr val="002060"/>
                </a:solidFill>
              </a:rPr>
              <a:t> случаев выявления туберкулеза у работающих, не прошедших своевременно ФГ (</a:t>
            </a:r>
            <a:r>
              <a:rPr lang="ru-RU" b="1" dirty="0" smtClean="0">
                <a:solidFill>
                  <a:srgbClr val="C00000"/>
                </a:solidFill>
              </a:rPr>
              <a:t>2015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smtClean="0">
                <a:solidFill>
                  <a:srgbClr val="C00000"/>
                </a:solidFill>
              </a:rPr>
              <a:t>352</a:t>
            </a:r>
            <a:r>
              <a:rPr lang="ru-RU" b="1" dirty="0" smtClean="0">
                <a:solidFill>
                  <a:srgbClr val="002060"/>
                </a:solidFill>
              </a:rPr>
              <a:t> чел., что составило </a:t>
            </a:r>
            <a:r>
              <a:rPr lang="ru-RU" b="1" dirty="0" smtClean="0">
                <a:solidFill>
                  <a:srgbClr val="C00000"/>
                </a:solidFill>
              </a:rPr>
              <a:t>69,0%</a:t>
            </a:r>
            <a:r>
              <a:rPr lang="ru-RU" b="1" dirty="0" smtClean="0">
                <a:solidFill>
                  <a:srgbClr val="002060"/>
                </a:solidFill>
              </a:rPr>
              <a:t> от всех впервые выявленных больных туберкулезом, работающих. В </a:t>
            </a:r>
            <a:r>
              <a:rPr lang="ru-RU" b="1" dirty="0" smtClean="0">
                <a:solidFill>
                  <a:srgbClr val="C00000"/>
                </a:solidFill>
              </a:rPr>
              <a:t>2016</a:t>
            </a:r>
            <a:r>
              <a:rPr lang="ru-RU" b="1" dirty="0" smtClean="0">
                <a:solidFill>
                  <a:srgbClr val="002060"/>
                </a:solidFill>
              </a:rPr>
              <a:t> году – </a:t>
            </a:r>
            <a:r>
              <a:rPr lang="ru-RU" b="1" dirty="0" smtClean="0">
                <a:solidFill>
                  <a:srgbClr val="C00000"/>
                </a:solidFill>
              </a:rPr>
              <a:t>321</a:t>
            </a:r>
            <a:r>
              <a:rPr lang="ru-RU" b="1" dirty="0" smtClean="0">
                <a:solidFill>
                  <a:srgbClr val="002060"/>
                </a:solidFill>
              </a:rPr>
              <a:t> чел. (</a:t>
            </a:r>
            <a:r>
              <a:rPr lang="ru-RU" b="1" dirty="0" smtClean="0">
                <a:solidFill>
                  <a:srgbClr val="C00000"/>
                </a:solidFill>
              </a:rPr>
              <a:t>61%</a:t>
            </a:r>
            <a:r>
              <a:rPr lang="ru-RU" b="1" dirty="0" smtClean="0">
                <a:solidFill>
                  <a:srgbClr val="002060"/>
                </a:solidFill>
              </a:rPr>
              <a:t>). В </a:t>
            </a:r>
            <a:r>
              <a:rPr lang="ru-RU" b="1" dirty="0" smtClean="0">
                <a:solidFill>
                  <a:srgbClr val="C00000"/>
                </a:solidFill>
              </a:rPr>
              <a:t>2017</a:t>
            </a:r>
            <a:r>
              <a:rPr lang="ru-RU" b="1" dirty="0" smtClean="0">
                <a:solidFill>
                  <a:srgbClr val="002060"/>
                </a:solidFill>
              </a:rPr>
              <a:t> году – 176 чел. </a:t>
            </a:r>
            <a:r>
              <a:rPr lang="ru-RU" b="1" dirty="0" smtClean="0">
                <a:solidFill>
                  <a:srgbClr val="C00000"/>
                </a:solidFill>
              </a:rPr>
              <a:t>(42,9%).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2528" y="228600"/>
            <a:ext cx="11944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Критерии </a:t>
            </a:r>
            <a:r>
              <a:rPr lang="ru-RU" sz="2400" b="1" dirty="0">
                <a:solidFill>
                  <a:srgbClr val="002060"/>
                </a:solidFill>
              </a:rPr>
              <a:t>качества организации раннего выявления </a:t>
            </a:r>
            <a:r>
              <a:rPr lang="ru-RU" sz="2400" b="1" dirty="0" smtClean="0">
                <a:solidFill>
                  <a:srgbClr val="002060"/>
                </a:solidFill>
              </a:rPr>
              <a:t>туберкулеза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76981" cy="897147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Численность </a:t>
            </a:r>
            <a:r>
              <a:rPr lang="ru-RU" sz="27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больных туберкулезом и контактных лиц, состоящих под наблюдением </a:t>
            </a:r>
            <a:r>
              <a:rPr lang="ru-RU" sz="27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врача-фтизиатра (Самарская </a:t>
            </a:r>
            <a:r>
              <a:rPr lang="ru-RU" sz="27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область, </a:t>
            </a:r>
            <a:r>
              <a:rPr lang="ru-RU" sz="27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2013-2017 гг</a:t>
            </a:r>
            <a:r>
              <a:rPr lang="ru-RU" sz="27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43339" y="1268759"/>
          <a:ext cx="11905323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4848045" y="1004923"/>
            <a:ext cx="4487357" cy="996405"/>
          </a:xfrm>
          <a:prstGeom prst="wedgeRectCallout">
            <a:avLst>
              <a:gd name="adj1" fmla="val 49499"/>
              <a:gd name="adj2" fmla="val -20165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Новокуйбышевск – 17,8. Первое место среди городов Самарской области.</a:t>
            </a:r>
            <a:endParaRPr lang="ru-RU" sz="2000" b="1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1" y="0"/>
            <a:ext cx="11914909" cy="678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Организация профилактических осмотров населения Самарской области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8582" y="802257"/>
            <a:ext cx="6497782" cy="5693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</a:rPr>
              <a:t>Ежегодный </a:t>
            </a:r>
            <a:r>
              <a:rPr lang="ru-RU" sz="2300" b="1" dirty="0" smtClean="0">
                <a:solidFill>
                  <a:srgbClr val="C00000"/>
                </a:solidFill>
              </a:rPr>
              <a:t>план</a:t>
            </a:r>
            <a:r>
              <a:rPr lang="ru-RU" sz="2300" b="1" dirty="0" smtClean="0">
                <a:solidFill>
                  <a:srgbClr val="002060"/>
                </a:solidFill>
              </a:rPr>
              <a:t> профилактических обследований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</a:rPr>
              <a:t>в целях раннего выявления туберкулеза среди населения Самарской области;</a:t>
            </a:r>
          </a:p>
          <a:p>
            <a:pPr algn="just"/>
            <a:endParaRPr lang="ru-RU" sz="23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</a:rPr>
              <a:t>Совместные </a:t>
            </a:r>
            <a:r>
              <a:rPr lang="ru-RU" sz="2300" b="1" dirty="0" smtClean="0">
                <a:solidFill>
                  <a:srgbClr val="C00000"/>
                </a:solidFill>
              </a:rPr>
              <a:t>совещания</a:t>
            </a:r>
            <a:r>
              <a:rPr lang="ru-RU" sz="2300" b="1" dirty="0" smtClean="0">
                <a:solidFill>
                  <a:srgbClr val="002060"/>
                </a:solidFill>
              </a:rPr>
              <a:t> в министерстве здравоохранения со </a:t>
            </a:r>
            <a:r>
              <a:rPr lang="ru-RU" sz="2300" b="1" dirty="0">
                <a:solidFill>
                  <a:srgbClr val="002060"/>
                </a:solidFill>
              </a:rPr>
              <a:t>специалистами </a:t>
            </a:r>
            <a:r>
              <a:rPr lang="ru-RU" sz="2300" b="1" dirty="0" smtClean="0">
                <a:solidFill>
                  <a:srgbClr val="002060"/>
                </a:solidFill>
              </a:rPr>
              <a:t>Управления </a:t>
            </a:r>
            <a:r>
              <a:rPr lang="ru-RU" sz="2300" b="1" dirty="0" err="1" smtClean="0">
                <a:solidFill>
                  <a:srgbClr val="002060"/>
                </a:solidFill>
              </a:rPr>
              <a:t>Роспотребнадзора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</a:rPr>
              <a:t>и ответственными за раннее выявление туберкулеза в медицинских организациях;</a:t>
            </a:r>
          </a:p>
          <a:p>
            <a:pPr algn="just"/>
            <a:endParaRPr lang="ru-RU" sz="23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</a:rPr>
              <a:t>Ежемесячные </a:t>
            </a:r>
            <a:r>
              <a:rPr lang="ru-RU" sz="2300" b="1" dirty="0" smtClean="0">
                <a:solidFill>
                  <a:srgbClr val="C00000"/>
                </a:solidFill>
              </a:rPr>
              <a:t>организационно-методические выезды</a:t>
            </a:r>
            <a:r>
              <a:rPr lang="ru-RU" sz="2300" b="1" dirty="0" smtClean="0">
                <a:solidFill>
                  <a:srgbClr val="002060"/>
                </a:solidFill>
              </a:rPr>
              <a:t> сотрудников ГБУЗ «СОКПТД» в районы Самарской области и выездные конференции с участием главных внештатных специалистов МЗ Самарской области по фтизиатрии, детской фтизиатрии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284969"/>
              </p:ext>
            </p:extLst>
          </p:nvPr>
        </p:nvGraphicFramePr>
        <p:xfrm>
          <a:off x="608629" y="678873"/>
          <a:ext cx="4299801" cy="589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" name="Acrobat Document" r:id="rId3" imgW="7819200" imgH="10731240" progId="AcroExch.Document.DC">
                  <p:embed/>
                </p:oleObj>
              </mc:Choice>
              <mc:Fallback>
                <p:oleObj name="Acrobat Document" r:id="rId3" imgW="7819200" imgH="10731240" progId="AcroExch.Document.DC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29" y="678873"/>
                        <a:ext cx="4299801" cy="5898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4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820" y="1"/>
            <a:ext cx="1122218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Организация раннего выявления туберкулеза у работающего населения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30" y="466402"/>
            <a:ext cx="6151473" cy="62886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8060" y="1433074"/>
            <a:ext cx="5810012" cy="19832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ПОСТАНОВЛЕНИЕ ГЛАВНОГО ГОСУДАРСТВЕННОГО САНИТАРНОГО ВРАЧА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от 22 октября 2013 г. N 60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 УТВЕРЖДЕНИИ САНИТАРНО-ЭПИДЕМИОЛОГИЧЕСКИХ ПРАВИЛ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СП 3.1.2.3114-13 «ПРОФИЛАКТИКА ТУБЕРКУЛЕЗА»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2898" y="3639238"/>
            <a:ext cx="5868240" cy="289295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4.7</a:t>
            </a:r>
            <a:r>
              <a:rPr lang="ru-RU" b="1" dirty="0">
                <a:solidFill>
                  <a:srgbClr val="002060"/>
                </a:solidFill>
              </a:rPr>
              <a:t>. Руководители предприятий, организаций </a:t>
            </a:r>
            <a:r>
              <a:rPr lang="ru-RU" b="1" dirty="0">
                <a:solidFill>
                  <a:srgbClr val="C00000"/>
                </a:solidFill>
              </a:rPr>
              <a:t>по запросу</a:t>
            </a:r>
            <a:r>
              <a:rPr lang="ru-RU" b="1" dirty="0">
                <a:solidFill>
                  <a:srgbClr val="002060"/>
                </a:solidFill>
              </a:rPr>
              <a:t> обслуживающей медицинской организации представляют информацию, необходимую для организации и проведения профилактических обследований сотрудников в целях раннего выявления туберкулеза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4.11. </a:t>
            </a:r>
            <a:r>
              <a:rPr lang="ru-RU" b="1" dirty="0">
                <a:solidFill>
                  <a:srgbClr val="C00000"/>
                </a:solidFill>
              </a:rPr>
              <a:t>Контроль</a:t>
            </a:r>
            <a:r>
              <a:rPr lang="ru-RU" b="1" dirty="0">
                <a:solidFill>
                  <a:srgbClr val="002060"/>
                </a:solidFill>
              </a:rPr>
              <a:t> за своевременным прохождением сотрудниками организации профилактических осмотров на туберкулез </a:t>
            </a:r>
            <a:r>
              <a:rPr lang="ru-RU" b="1" dirty="0">
                <a:solidFill>
                  <a:srgbClr val="C00000"/>
                </a:solidFill>
              </a:rPr>
              <a:t>осуществляется руководством организации.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7267" y="553980"/>
            <a:ext cx="5605975" cy="8312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СЛУЖБА ПО НАДЗОРУ В СФЕРЕ ЗАЩИТЫ ПРАВ ПОТРЕБИТЕЛЕЙ И БЛАГОПОЛУЧИЯ ЧЕЛОВЕКА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2" descr="http://rospotrebnadzor.ru/bitrix/templates/rospotrebnadzor/images/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2" y="617663"/>
            <a:ext cx="577135" cy="63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94725" y="457201"/>
            <a:ext cx="5564105" cy="4649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В 2017 году продолжали регистрироваться не только случаи выявления туберкулеза у работающих, </a:t>
            </a:r>
            <a:r>
              <a:rPr lang="ru-RU" sz="2000" b="1" dirty="0" smtClean="0">
                <a:solidFill>
                  <a:srgbClr val="AC0000"/>
                </a:solidFill>
              </a:rPr>
              <a:t>не прошедших своевременно ФГ</a:t>
            </a:r>
            <a:r>
              <a:rPr lang="ru-RU" sz="2000" b="1" dirty="0" smtClean="0">
                <a:solidFill>
                  <a:srgbClr val="002060"/>
                </a:solidFill>
              </a:rPr>
              <a:t>, но и случаи допуска к работе лиц, у которых при профилактическом осмотре было </a:t>
            </a:r>
            <a:r>
              <a:rPr lang="ru-RU" sz="2000" b="1" dirty="0" smtClean="0">
                <a:solidFill>
                  <a:srgbClr val="AC0000"/>
                </a:solidFill>
              </a:rPr>
              <a:t>выявлено подозрение </a:t>
            </a:r>
            <a:r>
              <a:rPr lang="ru-RU" sz="2000" b="1" dirty="0" smtClean="0">
                <a:solidFill>
                  <a:srgbClr val="002060"/>
                </a:solidFill>
              </a:rPr>
              <a:t>на туберкулез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820" y="1"/>
            <a:ext cx="1122218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Организация раннего выявления туберкулеза у работающего населения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37" y="457201"/>
            <a:ext cx="5771072" cy="628865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4" y="1147313"/>
            <a:ext cx="5564105" cy="43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50098" y="582492"/>
            <a:ext cx="5451228" cy="564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СПЭК Правительства Самарской области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 20.10.2016 </a:t>
            </a:r>
            <a:r>
              <a:rPr lang="ru-RU" b="1" dirty="0">
                <a:solidFill>
                  <a:schemeClr val="tx1"/>
                </a:solidFill>
              </a:rPr>
              <a:t>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221" y="4675518"/>
            <a:ext cx="5564105" cy="20703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4. </a:t>
            </a:r>
            <a:r>
              <a:rPr lang="ru-RU" sz="1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Главам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органов местного самоуправления рекомендовать:</a:t>
            </a:r>
          </a:p>
          <a:p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4.1. Рассматривать </a:t>
            </a:r>
            <a:r>
              <a:rPr lang="ru-RU" sz="1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заседаниях СПЭК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о состоянии эпидемиологической ситуации по туберкулезу и эффективности принимаемых мер по профилактике туберкулеза.</a:t>
            </a:r>
          </a:p>
          <a:p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Срок: </a:t>
            </a:r>
            <a:r>
              <a:rPr lang="ru-RU" sz="1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реже 2 раз в год.</a:t>
            </a:r>
            <a:endParaRPr lang="ru-RU" sz="1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2226" y="457201"/>
            <a:ext cx="6072997" cy="62886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4.2. </a:t>
            </a:r>
            <a:r>
              <a:rPr lang="ru-RU" sz="1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Согласовывать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список организаций и предприятий всех форм собственности на территории района, с медицинскими организациями для планирования профилактических обследований работающего населения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целях раннего выявления туберкулеза.</a:t>
            </a:r>
          </a:p>
          <a:p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6. </a:t>
            </a:r>
            <a:r>
              <a:rPr lang="ru-RU" sz="1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Руководителям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организаций и предприятий всех форм собственности:</a:t>
            </a:r>
          </a:p>
          <a:p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6.1. </a:t>
            </a:r>
            <a:r>
              <a:rPr lang="ru-RU" sz="1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Передавать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информацию о планирующемся на следующий год профилактическом осмотре сотрудников </a:t>
            </a:r>
            <a:r>
              <a:rPr lang="ru-RU" sz="1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запросу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обслуживающей медицинской организации, </a:t>
            </a:r>
            <a:r>
              <a:rPr lang="ru-RU" sz="1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представлять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информацию, необходимую для организации и проведения профилактических обследований сотрудников </a:t>
            </a:r>
            <a:r>
              <a:rPr lang="ru-RU" sz="1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орган местного самоуправления и медицинскую организацию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обслуживания.</a:t>
            </a:r>
          </a:p>
          <a:p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6.2. </a:t>
            </a:r>
            <a:r>
              <a:rPr lang="ru-RU" sz="1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Обеспечить ежегодный 100% охват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работников профилактическими осмотрами на туберкулез.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5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8739" y="0"/>
            <a:ext cx="10593237" cy="58659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коллегия министерства здравоохранения Самарской области 5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февраля 2017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6943" y="1017917"/>
            <a:ext cx="7858664" cy="4986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900" b="1" dirty="0" smtClean="0">
                <a:solidFill>
                  <a:srgbClr val="800000"/>
                </a:solidFill>
              </a:rPr>
              <a:t>Вклад противотуберкулезной службы и общей лечебной сети в улучшение эпидемической ситуации по туберкулезу в регионе: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</a:rPr>
              <a:t>стабильно </a:t>
            </a:r>
            <a:r>
              <a:rPr lang="ru-RU" sz="1900" b="1" dirty="0" smtClean="0">
                <a:solidFill>
                  <a:srgbClr val="8A0000"/>
                </a:solidFill>
              </a:rPr>
              <a:t>высокий охват </a:t>
            </a:r>
            <a:r>
              <a:rPr lang="ru-RU" sz="1900" b="1" dirty="0" smtClean="0">
                <a:solidFill>
                  <a:srgbClr val="002060"/>
                </a:solidFill>
              </a:rPr>
              <a:t>населения профилактическими осмотрами на туберкулез (</a:t>
            </a:r>
            <a:r>
              <a:rPr lang="ru-RU" sz="1900" b="1" dirty="0" smtClean="0">
                <a:solidFill>
                  <a:srgbClr val="800000"/>
                </a:solidFill>
              </a:rPr>
              <a:t>84,8% </a:t>
            </a:r>
            <a:r>
              <a:rPr lang="ru-RU" sz="1900" b="1" dirty="0" smtClean="0">
                <a:solidFill>
                  <a:srgbClr val="002060"/>
                </a:solidFill>
              </a:rPr>
              <a:t>в 2017 г., 85,4% в 2016 и 2015 гг.);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8A0000"/>
                </a:solidFill>
              </a:rPr>
              <a:t>с</a:t>
            </a:r>
            <a:r>
              <a:rPr lang="ru-RU" sz="1900" b="1" dirty="0" smtClean="0">
                <a:solidFill>
                  <a:srgbClr val="8A0000"/>
                </a:solidFill>
              </a:rPr>
              <a:t>нижение заболеваемости </a:t>
            </a:r>
            <a:r>
              <a:rPr lang="ru-RU" sz="1900" b="1" dirty="0" smtClean="0">
                <a:solidFill>
                  <a:srgbClr val="002060"/>
                </a:solidFill>
              </a:rPr>
              <a:t>туберкулезом всего населения </a:t>
            </a:r>
          </a:p>
          <a:p>
            <a:pPr algn="ctr">
              <a:lnSpc>
                <a:spcPct val="150000"/>
              </a:lnSpc>
            </a:pPr>
            <a:r>
              <a:rPr lang="ru-RU" sz="1900" b="1" dirty="0" smtClean="0">
                <a:solidFill>
                  <a:srgbClr val="800000"/>
                </a:solidFill>
              </a:rPr>
              <a:t>на 30,1% </a:t>
            </a:r>
            <a:r>
              <a:rPr lang="ru-RU" sz="1900" b="1" dirty="0" smtClean="0">
                <a:solidFill>
                  <a:srgbClr val="002060"/>
                </a:solidFill>
              </a:rPr>
              <a:t>за </a:t>
            </a:r>
            <a:r>
              <a:rPr lang="ru-RU" sz="1900" b="1" dirty="0">
                <a:solidFill>
                  <a:srgbClr val="002060"/>
                </a:solidFill>
              </a:rPr>
              <a:t>5</a:t>
            </a:r>
            <a:r>
              <a:rPr lang="ru-RU" sz="1900" b="1" dirty="0" smtClean="0">
                <a:solidFill>
                  <a:srgbClr val="002060"/>
                </a:solidFill>
              </a:rPr>
              <a:t> лет;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8A0000"/>
                </a:solidFill>
              </a:rPr>
              <a:t>с</a:t>
            </a:r>
            <a:r>
              <a:rPr lang="ru-RU" sz="1900" b="1" dirty="0" smtClean="0">
                <a:solidFill>
                  <a:srgbClr val="8A0000"/>
                </a:solidFill>
              </a:rPr>
              <a:t>нижение заболеваемости </a:t>
            </a:r>
            <a:r>
              <a:rPr lang="ru-RU" sz="1900" b="1" dirty="0" smtClean="0">
                <a:solidFill>
                  <a:srgbClr val="002060"/>
                </a:solidFill>
              </a:rPr>
              <a:t>туберкулезом постоянного населения </a:t>
            </a:r>
          </a:p>
          <a:p>
            <a:pPr algn="ctr">
              <a:lnSpc>
                <a:spcPct val="150000"/>
              </a:lnSpc>
            </a:pPr>
            <a:r>
              <a:rPr lang="ru-RU" sz="1900" b="1" dirty="0" smtClean="0">
                <a:solidFill>
                  <a:srgbClr val="800000"/>
                </a:solidFill>
              </a:rPr>
              <a:t>на 32,6% </a:t>
            </a:r>
            <a:r>
              <a:rPr lang="ru-RU" sz="1900" b="1" dirty="0" smtClean="0">
                <a:solidFill>
                  <a:srgbClr val="002060"/>
                </a:solidFill>
              </a:rPr>
              <a:t>за 5 лет;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8A0000"/>
                </a:solidFill>
              </a:rPr>
              <a:t>с</a:t>
            </a:r>
            <a:r>
              <a:rPr lang="ru-RU" sz="1900" b="1" dirty="0" smtClean="0">
                <a:solidFill>
                  <a:srgbClr val="8A0000"/>
                </a:solidFill>
              </a:rPr>
              <a:t>нижение заболеваемости </a:t>
            </a:r>
            <a:r>
              <a:rPr lang="ru-RU" sz="1900" b="1" dirty="0" smtClean="0">
                <a:solidFill>
                  <a:srgbClr val="002060"/>
                </a:solidFill>
              </a:rPr>
              <a:t>туберкулезом детей </a:t>
            </a:r>
            <a:r>
              <a:rPr lang="ru-RU" sz="1900" b="1" dirty="0" smtClean="0">
                <a:solidFill>
                  <a:srgbClr val="800000"/>
                </a:solidFill>
              </a:rPr>
              <a:t>на 45,5% </a:t>
            </a:r>
            <a:r>
              <a:rPr lang="ru-RU" sz="1900" b="1" dirty="0" smtClean="0">
                <a:solidFill>
                  <a:srgbClr val="002060"/>
                </a:solidFill>
              </a:rPr>
              <a:t>за 5 лет;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8A0000"/>
                </a:solidFill>
              </a:rPr>
              <a:t>с</a:t>
            </a:r>
            <a:r>
              <a:rPr lang="ru-RU" sz="1900" b="1" dirty="0" smtClean="0">
                <a:solidFill>
                  <a:srgbClr val="8A0000"/>
                </a:solidFill>
              </a:rPr>
              <a:t>нижение заболеваемости </a:t>
            </a:r>
            <a:r>
              <a:rPr lang="ru-RU" sz="1900" b="1" dirty="0" smtClean="0">
                <a:solidFill>
                  <a:srgbClr val="002060"/>
                </a:solidFill>
              </a:rPr>
              <a:t>туберкулезом подростков </a:t>
            </a:r>
          </a:p>
          <a:p>
            <a:pPr algn="ctr">
              <a:lnSpc>
                <a:spcPct val="150000"/>
              </a:lnSpc>
            </a:pPr>
            <a:r>
              <a:rPr lang="ru-RU" sz="1900" b="1" dirty="0" smtClean="0">
                <a:solidFill>
                  <a:srgbClr val="800000"/>
                </a:solidFill>
              </a:rPr>
              <a:t>на 64,2% </a:t>
            </a:r>
            <a:r>
              <a:rPr lang="ru-RU" sz="1900" b="1" dirty="0" smtClean="0">
                <a:solidFill>
                  <a:srgbClr val="002060"/>
                </a:solidFill>
              </a:rPr>
              <a:t>за 5 лет.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http://minzdrav.samregion.ru/allimages/34f68777f92ead3c1ce55cd64dc9b7d1-526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02" y="2070338"/>
            <a:ext cx="4894090" cy="352726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640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138" y="0"/>
            <a:ext cx="10075862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Впервые выявленные больные туберкулезом, работающие</a:t>
            </a:r>
            <a:r>
              <a:rPr lang="ru-RU" sz="2400" b="1" dirty="0">
                <a:solidFill>
                  <a:srgbClr val="002060"/>
                </a:solidFill>
              </a:rPr>
              <a:t>, не прошедшие своевременно флюорографию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25" y="1012825"/>
            <a:ext cx="12192000" cy="5711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7833" y="916848"/>
            <a:ext cx="9435381" cy="1852368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2017 год.</a:t>
            </a:r>
          </a:p>
          <a:p>
            <a:pPr marL="342900" indent="-342900" algn="ctr" eaLnBrk="1" hangingPunct="1">
              <a:buFont typeface="Wingdings" pitchFamily="2" charset="2"/>
              <a:buChar char="ü"/>
              <a:defRPr/>
            </a:pP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Всего выявлено </a:t>
            </a:r>
            <a:r>
              <a:rPr lang="ru-RU" alt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410</a:t>
            </a: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работающих , заболевших туберкулезом (</a:t>
            </a:r>
            <a:r>
              <a:rPr lang="ru-RU" alt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24,7%</a:t>
            </a: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от всех впервые выявленных больных);</a:t>
            </a:r>
          </a:p>
          <a:p>
            <a:pPr marL="342900" indent="-342900" algn="ctr" eaLnBrk="1" hangingPunct="1">
              <a:buFont typeface="Wingdings" pitchFamily="2" charset="2"/>
              <a:buChar char="ü"/>
              <a:defRPr/>
            </a:pPr>
            <a:r>
              <a:rPr lang="ru-RU" alt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Из них 176</a:t>
            </a: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человек </a:t>
            </a:r>
            <a:r>
              <a:rPr lang="ru-RU" alt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не </a:t>
            </a: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проходили </a:t>
            </a:r>
            <a:r>
              <a:rPr lang="ru-RU" alt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своевременно </a:t>
            </a: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ФГ (</a:t>
            </a:r>
            <a:r>
              <a:rPr lang="ru-RU" alt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42,9%</a:t>
            </a: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):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83</a:t>
            </a: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чел. не проходили ФГ </a:t>
            </a:r>
            <a:r>
              <a:rPr lang="ru-RU" alt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более 1 года </a:t>
            </a: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(20,2%);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93</a:t>
            </a: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чел. </a:t>
            </a:r>
            <a:r>
              <a:rPr lang="ru-RU" alt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не проходили ФГ </a:t>
            </a:r>
            <a:r>
              <a:rPr lang="ru-RU" alt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более </a:t>
            </a:r>
            <a:r>
              <a:rPr lang="ru-RU" alt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лет </a:t>
            </a: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(22,6%);</a:t>
            </a:r>
            <a:endParaRPr lang="ru-RU" alt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550" y="3353415"/>
            <a:ext cx="11274725" cy="2227875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Новокуйбышевск: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проходили ФГ более 1 года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человека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Вентмонтаж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«Фаворит», ООО «Предприятие общепита».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проходили ФГ более 2 лет 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человека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ИК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Сибентек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Глория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джинс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БТС.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7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815" y="0"/>
            <a:ext cx="11404121" cy="629728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закон: Кодекс административного судопроизводства РФ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453" y="1311215"/>
            <a:ext cx="11326483" cy="521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Глава  31. ПРОИЗВОДСТВО ПО АДМИНИСТРАТИВНЫМ ДЕЛАМ О ГОСПИТАЛИЗАЦИИ ГРАЖДАНИНА В МЕДИЦИНСКУЮ ПРОТИВОТУБЕРКУЛЕЗНУЮ ОРГАНИЗАЦИЮ В НЕДОБРОВОЛЬНОМ ПОРЯДКЕ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Статья 281. Подача административного искового заявления о госпитализации гражданина в медицинскую противотуберкулезную организацию в недобровольном порядке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1. В отношении гражданина, больного заразной формой туберкулеза и неоднократно нарушавшего санитарно-противоэпидемический режим </a:t>
            </a:r>
            <a:r>
              <a:rPr lang="ru-RU" sz="2000" b="1" dirty="0">
                <a:solidFill>
                  <a:srgbClr val="800000"/>
                </a:solidFill>
              </a:rPr>
              <a:t>либо умышленно уклоняющегося от обследования в целях выявления туберкулеза</a:t>
            </a:r>
            <a:r>
              <a:rPr lang="ru-RU" sz="2000" b="1" dirty="0">
                <a:solidFill>
                  <a:srgbClr val="002060"/>
                </a:solidFill>
              </a:rPr>
              <a:t> или от лечения туберкулеза, может быть подано административное исковое заявление о его госпитализации в медицинскую противотуберкулезную организацию в недобровольном порядке.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6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595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Основные </a:t>
            </a:r>
            <a:r>
              <a:rPr lang="ru-RU" sz="2200" b="1" dirty="0" smtClean="0">
                <a:solidFill>
                  <a:srgbClr val="002060"/>
                </a:solidFill>
              </a:rPr>
              <a:t>проблемы организации раннего выявления туберкулеза в Самарской области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09956"/>
            <a:ext cx="12191999" cy="4787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800000"/>
                </a:solidFill>
              </a:rPr>
              <a:t>Отсутствие</a:t>
            </a:r>
            <a:r>
              <a:rPr lang="ru-RU" sz="1700" b="1" dirty="0" smtClean="0">
                <a:solidFill>
                  <a:srgbClr val="002060"/>
                </a:solidFill>
              </a:rPr>
              <a:t> </a:t>
            </a:r>
            <a:r>
              <a:rPr lang="ru-RU" sz="1700" b="1" dirty="0">
                <a:solidFill>
                  <a:srgbClr val="002060"/>
                </a:solidFill>
              </a:rPr>
              <a:t>единой информационной базы профилактических рентгенологических исследований в </a:t>
            </a:r>
            <a:r>
              <a:rPr lang="ru-RU" sz="1700" b="1" dirty="0" smtClean="0">
                <a:solidFill>
                  <a:srgbClr val="002060"/>
                </a:solidFill>
              </a:rPr>
              <a:t>регионе</a:t>
            </a:r>
            <a:r>
              <a:rPr lang="ru-RU" sz="1700" b="1" dirty="0">
                <a:solidFill>
                  <a:srgbClr val="002060"/>
                </a:solidFill>
              </a:rPr>
              <a:t>;</a:t>
            </a:r>
            <a:endParaRPr lang="ru-RU" sz="1700" b="1" dirty="0" smtClean="0">
              <a:solidFill>
                <a:srgbClr val="002060"/>
              </a:solidFill>
            </a:endParaRP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800000"/>
                </a:solidFill>
              </a:rPr>
              <a:t>Отсутствие</a:t>
            </a:r>
            <a:r>
              <a:rPr lang="ru-RU" sz="1700" b="1" dirty="0" smtClean="0">
                <a:solidFill>
                  <a:srgbClr val="002060"/>
                </a:solidFill>
              </a:rPr>
              <a:t> актуальной информации о результатах обследования лиц, прошедших флюорографию в медицинских организациях, не подведомственных министерству здравоохранения Самарской области;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800000"/>
                </a:solidFill>
              </a:rPr>
              <a:t>Недостаточное</a:t>
            </a:r>
            <a:r>
              <a:rPr lang="ru-RU" sz="1700" b="1" dirty="0" smtClean="0">
                <a:solidFill>
                  <a:srgbClr val="002060"/>
                </a:solidFill>
              </a:rPr>
              <a:t> взаимодействие медицинских учреждений с администрациями районов в крупных городах;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800000"/>
                </a:solidFill>
              </a:rPr>
              <a:t>Низкая </a:t>
            </a:r>
            <a:r>
              <a:rPr lang="ru-RU" sz="1700" b="1" dirty="0">
                <a:solidFill>
                  <a:srgbClr val="800000"/>
                </a:solidFill>
              </a:rPr>
              <a:t>заинтересованность </a:t>
            </a:r>
            <a:r>
              <a:rPr lang="ru-RU" sz="1700" b="1" dirty="0">
                <a:solidFill>
                  <a:srgbClr val="002060"/>
                </a:solidFill>
              </a:rPr>
              <a:t>руководителей организаций и предприятий, особенно малых и средних, в организации профилактических осмотров </a:t>
            </a:r>
            <a:r>
              <a:rPr lang="ru-RU" sz="1700" b="1" dirty="0" smtClean="0">
                <a:solidFill>
                  <a:srgbClr val="002060"/>
                </a:solidFill>
              </a:rPr>
              <a:t>сотрудников (42,9% впервые выявленных </a:t>
            </a:r>
            <a:r>
              <a:rPr lang="ru-RU" sz="1700" b="1" dirty="0">
                <a:solidFill>
                  <a:srgbClr val="002060"/>
                </a:solidFill>
              </a:rPr>
              <a:t>больных </a:t>
            </a:r>
            <a:r>
              <a:rPr lang="ru-RU" sz="1700" b="1" dirty="0" smtClean="0">
                <a:solidFill>
                  <a:srgbClr val="002060"/>
                </a:solidFill>
              </a:rPr>
              <a:t>туберкулезом, работающих, несвоевременно прошли флюорографию в 2017 году); 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800000"/>
                </a:solidFill>
              </a:rPr>
              <a:t>Отказ</a:t>
            </a:r>
            <a:r>
              <a:rPr lang="ru-RU" sz="1700" b="1" dirty="0" smtClean="0">
                <a:solidFill>
                  <a:srgbClr val="002060"/>
                </a:solidFill>
              </a:rPr>
              <a:t> части пациентов от </a:t>
            </a:r>
            <a:r>
              <a:rPr lang="ru-RU" sz="1700" b="1" dirty="0" err="1" smtClean="0">
                <a:solidFill>
                  <a:srgbClr val="002060"/>
                </a:solidFill>
              </a:rPr>
              <a:t>дообследования</a:t>
            </a:r>
            <a:r>
              <a:rPr lang="ru-RU" sz="1700" b="1" dirty="0" smtClean="0">
                <a:solidFill>
                  <a:srgbClr val="002060"/>
                </a:solidFill>
              </a:rPr>
              <a:t>; 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rgbClr val="800000"/>
                </a:solidFill>
              </a:rPr>
              <a:t>Трудности</a:t>
            </a:r>
            <a:r>
              <a:rPr lang="ru-RU" sz="1700" b="1" dirty="0">
                <a:solidFill>
                  <a:srgbClr val="002060"/>
                </a:solidFill>
              </a:rPr>
              <a:t> в поиске пациентов, зарегистрированных и проживающих в разных </a:t>
            </a:r>
            <a:r>
              <a:rPr lang="ru-RU" sz="1700" b="1" dirty="0" smtClean="0">
                <a:solidFill>
                  <a:srgbClr val="002060"/>
                </a:solidFill>
              </a:rPr>
              <a:t>местах (около 10% впервые выявленных больных туберкулезом зарегистрированы и проживают в разных местах;</a:t>
            </a:r>
            <a:endParaRPr lang="ru-RU" sz="1700" b="1" dirty="0">
              <a:solidFill>
                <a:srgbClr val="002060"/>
              </a:solidFill>
            </a:endParaRP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800000"/>
                </a:solidFill>
              </a:rPr>
              <a:t>Низкий</a:t>
            </a:r>
            <a:r>
              <a:rPr lang="ru-RU" sz="1700" b="1" dirty="0" smtClean="0">
                <a:solidFill>
                  <a:srgbClr val="002060"/>
                </a:solidFill>
              </a:rPr>
              <a:t> охват своевременными профилактическими осмотрами групп риска, подлежащих осмотрам 2 раза в год (ВИЧ-инфицированные, пациенты врача-нарколога, освобожденные из ФСИН, лица БОМЖ и др.).</a:t>
            </a:r>
          </a:p>
          <a:p>
            <a:pPr lvl="2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9970" y="595223"/>
            <a:ext cx="10026770" cy="114731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ФБГУ «ЦНИИОИЗ» Минздрава России. Эпидемическая ситуация по туберкулезу в РФ в 2015 году.  «…В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субъектах Российской Федерации осматриваются в основном одни и те же контингенты – работающие, учащиеся, студенты, которых проще привлечь на осмотры. С группами риска по заболеваемости туберкулезом врачи первичного звена работают не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достаточно».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9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328615"/>
            <a:ext cx="12111487" cy="546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defRPr/>
            </a:pPr>
            <a:r>
              <a:rPr lang="ru-RU" sz="16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Более активно применять в  работе по раннему выявлению туберкулеза действующую нормативно-правовую базу: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Планы профилактических рентгенологических исследований населения согласовывать не только с Управлением РПН, но и с администрацией района;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Принять меры к проведению межведомственных комиссий при администрациях районов – не реже 2 раз в год;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Провести выверку лиц, не прошедших флюорографию (ФГ) своевременно – особое внимание лицам, не прошедшим ФГ более 2 лет;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Обеспечить передачу информации  о пациентах врача-нарколога, врача-психиатра между специализированными службами и специалистами общей лечебной сети;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При отказе граждан от ФГ передавать информацию для работы медико-социальных групп, готовить заявления в суд;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Обеспечить наличие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сведений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о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всех организациях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любых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форм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собственности в медицинских учреждениях на территории обслуживания: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информация, необходимая для организации и проведения профилактических обследований сотрудников в целях раннего выявления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туберкулеза (письма-запросы);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Обеспечить наличие на каждом терапевтическом участке (а также у врача-нарколога, врача-психиатра, врача-инфекциониста, специалиста, ответственного за работу с подростками) информации обо всех группах риска, подлежащих обследованию 2 раза в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год с выверкой у них ФГ;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При регистрации впервые выявленных больных туберкулезом, работающих, не прошедших своевременно ФГ,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передавать письменную информацию в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Администрацию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района об организациях, в которых не проводится своевременное профилактическое обследование работников.</a:t>
            </a:r>
          </a:p>
          <a:p>
            <a:pPr algn="ctr" eaLnBrk="1" hangingPunct="1">
              <a:defRPr/>
            </a:pPr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ru-RU" sz="1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9010"/>
            <a:ext cx="12192000" cy="586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Предложения с целью улучшения организации раннего выявления туберкулеза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 Самарской области в 2018 году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:\Доклады, презентации\2015 год\Для Администрации Промышленного района\26-02-2015_12-04-03\2015-02-26 13-01-56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57" y="-129396"/>
            <a:ext cx="10158481" cy="664329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3614" y="2565400"/>
            <a:ext cx="5329237" cy="3784600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6000" b="1" i="1" dirty="0">
                <a:solidFill>
                  <a:srgbClr val="0070C0"/>
                </a:solidFill>
              </a:rPr>
              <a:t>Спасибо за внимание!</a:t>
            </a:r>
            <a:endParaRPr lang="en-US" sz="6000" b="1" i="1" dirty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r>
              <a:rPr lang="en-US" sz="6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</a:t>
            </a:r>
            <a:r>
              <a:rPr lang="ru-RU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6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sokptd</a:t>
            </a:r>
            <a:endParaRPr lang="ru-RU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8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0218" y="0"/>
            <a:ext cx="9723967" cy="319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000" b="1">
                <a:solidFill>
                  <a:srgbClr val="002060"/>
                </a:solidFill>
                <a:ea typeface="SimSun" charset="-122"/>
              </a:rPr>
              <a:t>Организация противотуберкулезной помощи населению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25400" y="765175"/>
            <a:ext cx="2846917" cy="106997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-122"/>
              </a:rPr>
              <a:t>Профилактика туберкулеза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0585" y="2133600"/>
            <a:ext cx="2846916" cy="106838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-122"/>
              </a:rPr>
              <a:t>Выявление туберкулеза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0" y="3500439"/>
            <a:ext cx="2846917" cy="106997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-122"/>
              </a:rPr>
              <a:t>Диагностика туберкулеза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0" y="4941889"/>
            <a:ext cx="2846917" cy="1800225"/>
          </a:xfrm>
          <a:prstGeom prst="homePlate">
            <a:avLst>
              <a:gd name="adj" fmla="val 3397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charset="-122"/>
              </a:rPr>
              <a:t>Лечение и диспансерное наблюдение больных туберкулезом и в связи с туберкулезом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2925234" y="439738"/>
            <a:ext cx="9266767" cy="6418262"/>
          </a:xfrm>
          <a:prstGeom prst="foldedCorner">
            <a:avLst>
              <a:gd name="adj" fmla="val 6556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b="1" dirty="0">
              <a:solidFill>
                <a:srgbClr val="002060"/>
              </a:solidFill>
              <a:ea typeface="SimSun" charset="-122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b="1" u="sng" dirty="0">
              <a:solidFill>
                <a:srgbClr val="002060"/>
              </a:solidFill>
              <a:ea typeface="SimSun" charset="-122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1.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Федеральный закон РФ от </a:t>
            </a: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18.06.01 № 77-ФЗ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«О предупреждении распространения туберкулеза в РФ»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2.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Постановление Правительства РФ от </a:t>
            </a: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25.12.01  № 892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«О реализации Федерального закона «О предупреждении распространения туберкулеза в Российской Федерации»</a:t>
            </a:r>
          </a:p>
          <a:p>
            <a:pPr algn="just">
              <a:lnSpc>
                <a:spcPct val="90000"/>
              </a:lnSpc>
              <a:buFont typeface="Times New Roman" pitchFamily="16" charset="0"/>
              <a:buNone/>
              <a:defRPr/>
            </a:pP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3.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Приказ Минздрава РФ от</a:t>
            </a:r>
            <a:r>
              <a:rPr lang="ru-RU" sz="1600" dirty="0">
                <a:solidFill>
                  <a:srgbClr val="002060"/>
                </a:solidFill>
                <a:ea typeface="SimSun" charset="-122"/>
              </a:rPr>
              <a:t> </a:t>
            </a: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21.03.03 № 109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«О совершенствовании противотуберкулезных мероприятий в Российской Федерации»</a:t>
            </a:r>
          </a:p>
          <a:p>
            <a:pPr>
              <a:lnSpc>
                <a:spcPct val="90000"/>
              </a:lnSpc>
              <a:buFont typeface="Times New Roman" pitchFamily="16" charset="0"/>
              <a:buNone/>
              <a:defRPr/>
            </a:pP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4.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Приказ МЗ РФ от </a:t>
            </a: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02.10.06  № 690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«Об утверждении учетной документации по выявлению туберкулеза методом микроскопии»</a:t>
            </a:r>
          </a:p>
          <a:p>
            <a:pPr>
              <a:lnSpc>
                <a:spcPct val="90000"/>
              </a:lnSpc>
              <a:buFont typeface="Times New Roman" pitchFamily="16" charset="0"/>
              <a:buNone/>
              <a:defRPr/>
            </a:pP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5.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Федеральный закон от</a:t>
            </a:r>
            <a:r>
              <a:rPr lang="ru-RU" sz="1600" dirty="0">
                <a:solidFill>
                  <a:srgbClr val="002060"/>
                </a:solidFill>
                <a:ea typeface="SimSun" charset="-122"/>
              </a:rPr>
              <a:t> </a:t>
            </a: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21.11.11 № 323-ФЗ 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«Об основах охраны здоровья граждан в Российской Федерации» </a:t>
            </a:r>
          </a:p>
          <a:p>
            <a:pPr>
              <a:lnSpc>
                <a:spcPct val="90000"/>
              </a:lnSpc>
              <a:buFont typeface="Times New Roman" pitchFamily="16" charset="0"/>
              <a:buNone/>
              <a:defRPr/>
            </a:pP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6.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СПЭК Правительства Самарской области </a:t>
            </a: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№ 6 от 13.06.2012г.</a:t>
            </a:r>
            <a:endParaRPr lang="ru-RU" sz="1600" b="1" dirty="0">
              <a:solidFill>
                <a:srgbClr val="002060"/>
              </a:solidFill>
              <a:ea typeface="SimSun" charset="-122"/>
            </a:endParaRPr>
          </a:p>
          <a:p>
            <a:pPr>
              <a:lnSpc>
                <a:spcPct val="90000"/>
              </a:lnSpc>
              <a:buFont typeface="Times New Roman" pitchFamily="16" charset="0"/>
              <a:buNone/>
              <a:defRPr/>
            </a:pP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7.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Приказ МЗ РФ от </a:t>
            </a: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15.11.12  № 932н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«Об утверждении порядка оказания  медицинской помощи больным туберкулезом»</a:t>
            </a:r>
          </a:p>
          <a:p>
            <a:pPr>
              <a:lnSpc>
                <a:spcPct val="90000"/>
              </a:lnSpc>
              <a:buFont typeface="Times New Roman" pitchFamily="16" charset="0"/>
              <a:buNone/>
              <a:defRPr/>
            </a:pP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8.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Приказ МЗ СО от </a:t>
            </a: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27.12.2012 № 777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«Об организации оказания медицинской помощи больным туберкулезом в Самарской области»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9.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Санитарно-эпидемиологические правила </a:t>
            </a: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СП 3.1.2.3114-13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«Профилактика туберкулеза»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10.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Приказ МЗ РФ от </a:t>
            </a: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21.03.14 № 125н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«Об утверждении Национального календаря  профилактических прививок и календаря профилактических прививок по эпидемическим показаниям»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11.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Приказ МЗ РФ от </a:t>
            </a: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29.12.2014  № 951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«Об утверждении методических рекомендаций по совершенствованию диагностики и лечения туберкулеза органов дыхания»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12.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Кодекс административного судопроизводства РФ (утвержден </a:t>
            </a: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08.03.15г.,</a:t>
            </a:r>
            <a:r>
              <a:rPr lang="ru-RU" sz="1600" b="1" dirty="0">
                <a:solidFill>
                  <a:srgbClr val="FFFFFF"/>
                </a:solidFill>
                <a:ea typeface="SimSun" charset="-122"/>
              </a:rPr>
              <a:t>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введен в действие </a:t>
            </a:r>
            <a:r>
              <a:rPr lang="ru-RU" sz="1600" b="1" dirty="0">
                <a:solidFill>
                  <a:srgbClr val="FF6600"/>
                </a:solidFill>
                <a:ea typeface="SimSun" charset="-122"/>
              </a:rPr>
              <a:t>15.09.15г</a:t>
            </a:r>
            <a:r>
              <a:rPr lang="ru-RU" sz="1600" b="1" dirty="0" smtClean="0">
                <a:solidFill>
                  <a:srgbClr val="FF6600"/>
                </a:solidFill>
                <a:ea typeface="SimSun" charset="-122"/>
              </a:rPr>
              <a:t>.)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DE6F00"/>
                </a:solidFill>
              </a:rPr>
              <a:t>13. </a:t>
            </a:r>
            <a:r>
              <a:rPr lang="ru-RU" sz="1600" b="1" dirty="0" smtClean="0">
                <a:solidFill>
                  <a:srgbClr val="002060"/>
                </a:solidFill>
              </a:rPr>
              <a:t>Приказ </a:t>
            </a:r>
            <a:r>
              <a:rPr lang="ru-RU" sz="1600" b="1" dirty="0">
                <a:solidFill>
                  <a:srgbClr val="002060"/>
                </a:solidFill>
              </a:rPr>
              <a:t>МЗ РФ от </a:t>
            </a:r>
            <a:r>
              <a:rPr lang="ru-RU" sz="1600" b="1" dirty="0">
                <a:solidFill>
                  <a:srgbClr val="FF6600"/>
                </a:solidFill>
              </a:rPr>
              <a:t>21.03.2017 № 124н </a:t>
            </a:r>
            <a:r>
              <a:rPr lang="ru-RU" sz="1600" b="1" dirty="0">
                <a:solidFill>
                  <a:srgbClr val="002060"/>
                </a:solidFill>
              </a:rPr>
              <a:t>«Об утверждении порядков и сроков проведения профилактических медицинских осмотров граждан в целях выявления туберкулеза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DE6F00"/>
                </a:solidFill>
              </a:rPr>
              <a:t>14. </a:t>
            </a:r>
            <a:r>
              <a:rPr lang="ru-RU" sz="1600" b="1" dirty="0" smtClean="0">
                <a:solidFill>
                  <a:srgbClr val="002060"/>
                </a:solidFill>
              </a:rPr>
              <a:t>Приказ </a:t>
            </a:r>
            <a:r>
              <a:rPr lang="ru-RU" sz="1600" b="1" dirty="0">
                <a:solidFill>
                  <a:srgbClr val="002060"/>
                </a:solidFill>
              </a:rPr>
              <a:t>МЗ Самарской области от </a:t>
            </a:r>
            <a:r>
              <a:rPr lang="ru-RU" sz="1600" b="1" dirty="0">
                <a:solidFill>
                  <a:srgbClr val="FF6600"/>
                </a:solidFill>
              </a:rPr>
              <a:t>06.04.2017 № 343 </a:t>
            </a:r>
            <a:r>
              <a:rPr lang="ru-RU" sz="1600" b="1" dirty="0">
                <a:solidFill>
                  <a:srgbClr val="002060"/>
                </a:solidFill>
              </a:rPr>
              <a:t>«О совершенствовании профилактики и раннего выявления туберкулеза у детей в Самарской области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>
              <a:solidFill>
                <a:srgbClr val="FF6600"/>
              </a:solidFill>
              <a:ea typeface="SimSun" charset="-122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FF6600"/>
                </a:solidFill>
                <a:ea typeface="SimSun" charset="-122"/>
              </a:rPr>
              <a:t>15. </a:t>
            </a:r>
            <a:r>
              <a:rPr lang="ru-RU" sz="1600" b="1" dirty="0">
                <a:solidFill>
                  <a:srgbClr val="002060"/>
                </a:solidFill>
                <a:ea typeface="SimSun" charset="-122"/>
              </a:rPr>
              <a:t>Федеральные клинические рекомендации </a:t>
            </a:r>
          </a:p>
        </p:txBody>
      </p:sp>
    </p:spTree>
    <p:extLst>
      <p:ext uri="{BB962C8B-B14F-4D97-AF65-F5344CB8AC3E}">
        <p14:creationId xmlns:p14="http://schemas.microsoft.com/office/powerpoint/2010/main" val="40395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819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Реализация показателей Государственной программы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«Развитие здравоохранения в Самарской области на </a:t>
            </a:r>
            <a:r>
              <a:rPr lang="ru-RU" sz="2400" b="1" dirty="0" smtClean="0">
                <a:solidFill>
                  <a:srgbClr val="002060"/>
                </a:solidFill>
              </a:rPr>
              <a:t>2014-2019 </a:t>
            </a:r>
            <a:r>
              <a:rPr lang="ru-RU" sz="2400" b="1" dirty="0">
                <a:solidFill>
                  <a:srgbClr val="002060"/>
                </a:solidFill>
              </a:rPr>
              <a:t>годы».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endParaRPr lang="ru-RU" sz="22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94578"/>
              </p:ext>
            </p:extLst>
          </p:nvPr>
        </p:nvGraphicFramePr>
        <p:xfrm>
          <a:off x="0" y="1034105"/>
          <a:ext cx="12192000" cy="300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33"/>
                <a:gridCol w="6487063"/>
                <a:gridCol w="1958196"/>
                <a:gridCol w="2257511"/>
                <a:gridCol w="988897"/>
              </a:tblGrid>
              <a:tr h="569769">
                <a:tc rowSpan="2">
                  <a:txBody>
                    <a:bodyPr/>
                    <a:lstStyle/>
                    <a:p>
                      <a:r>
                        <a:rPr lang="ru-RU" sz="17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индикатора (показателя)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Значения целевых индикаторов (показателей)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7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lang="ru-RU" sz="17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2018 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342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2017 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2750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 профилактическими осмотрами на туберкулез, %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84,8</a:t>
                      </a: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  <a:endParaRPr lang="ru-RU" sz="17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</a:tr>
              <a:tr h="572467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Смертность населения от туберкулеза, случаев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100 тысяч населения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lang="ru-RU" sz="17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</a:tr>
              <a:tr h="817536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Заболеваемость туберкулезом, случаев на 100 тысяч населения</a:t>
                      </a:r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50,2</a:t>
                      </a:r>
                      <a:endParaRPr lang="ru-RU" sz="17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51,7</a:t>
                      </a:r>
                      <a:endParaRPr lang="ru-RU" sz="17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</a:t>
                      </a:r>
                      <a:endParaRPr lang="ru-RU" sz="17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7" marR="68577" marT="45715" marB="45715">
                    <a:solidFill>
                      <a:srgbClr val="EA5F0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390844"/>
            <a:ext cx="12192000" cy="2467155"/>
          </a:xfrm>
          <a:prstGeom prst="rect">
            <a:avLst/>
          </a:prstGeom>
          <a:solidFill>
            <a:srgbClr val="6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программа Российской Федерации «Развитие здравоохранения». План на 2018 год.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населения профилактическими осмотрами на туберкулез –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68,1%;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Смертность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населения от туберкулеза –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100 тыс. населения;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Заболеваемость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туберкулезом –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52,5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100 тыс. населения;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лиц с диагнозом активного туберкулеза, установленным впервые в жизни, находящихся в учреждениях, исполняющих наказания, в общем числе больных с диагнозом активного туберкулеза, установленным впервые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8,3% (В Самарской области в 2017 году – 15,0%)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7162" y="-3"/>
            <a:ext cx="8154837" cy="2518916"/>
          </a:xfrm>
          <a:prstGeom prst="rect">
            <a:avLst/>
          </a:prstGeom>
          <a:solidFill>
            <a:srgbClr val="00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Приказ министерства здравоохранения </a:t>
            </a:r>
          </a:p>
          <a:p>
            <a:pPr algn="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Самарской области от 10.03.2017 № 229</a:t>
            </a:r>
          </a:p>
          <a:p>
            <a:pPr algn="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«О плане мероприятий </a:t>
            </a:r>
          </a:p>
          <a:p>
            <a:pPr algn="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 снижению смертности населения </a:t>
            </a:r>
          </a:p>
          <a:p>
            <a:pPr algn="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Самарской области в 2017 году </a:t>
            </a:r>
          </a:p>
          <a:p>
            <a:pPr algn="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 образовании рабочей группы </a:t>
            </a:r>
          </a:p>
          <a:p>
            <a:pPr algn="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 проведению анализа </a:t>
            </a:r>
          </a:p>
          <a:p>
            <a:pPr algn="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смертности населения Самарской области </a:t>
            </a:r>
          </a:p>
          <a:p>
            <a:pPr algn="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от основных причин»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661" y="2743200"/>
            <a:ext cx="11731924" cy="2980706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Приложение </a:t>
            </a: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5</a:t>
            </a:r>
          </a:p>
          <a:p>
            <a:pPr algn="r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План по </a:t>
            </a: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снижению смертности населения от туберкулеза в </a:t>
            </a:r>
            <a:r>
              <a:rPr 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2017 </a:t>
            </a: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году в Самарской области</a:t>
            </a:r>
          </a:p>
          <a:p>
            <a:pPr algn="r" eaLnBrk="1" hangingPunct="1">
              <a:defRPr/>
            </a:pPr>
            <a:endParaRPr lang="ru-RU" sz="2000" b="1" dirty="0">
              <a:solidFill>
                <a:srgbClr val="80000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2017 </a:t>
            </a: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году </a:t>
            </a:r>
            <a:r>
              <a:rPr 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должно было быть </a:t>
            </a:r>
            <a:r>
              <a:rPr lang="ru-RU" sz="2000" b="1" dirty="0" smtClean="0">
                <a:solidFill>
                  <a:srgbClr val="960000"/>
                </a:solidFill>
                <a:cs typeface="Arial" panose="020B0604020202020204" pitchFamily="34" charset="0"/>
              </a:rPr>
              <a:t>9 сохраненных жизней.</a:t>
            </a:r>
            <a:endParaRPr lang="ru-RU" sz="2000" b="1" dirty="0">
              <a:solidFill>
                <a:srgbClr val="960000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ru-RU" sz="2000" b="1" dirty="0">
              <a:solidFill>
                <a:srgbClr val="960000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37A4"/>
                </a:solidFill>
                <a:cs typeface="Arial" panose="020B0604020202020204" pitchFamily="34" charset="0"/>
              </a:rPr>
              <a:t>Факт: от </a:t>
            </a:r>
            <a:r>
              <a:rPr lang="ru-RU" sz="2000" b="1" dirty="0">
                <a:solidFill>
                  <a:srgbClr val="0037A4"/>
                </a:solidFill>
                <a:cs typeface="Arial" panose="020B0604020202020204" pitchFamily="34" charset="0"/>
              </a:rPr>
              <a:t>туберкулеза умерло </a:t>
            </a:r>
            <a:r>
              <a:rPr lang="ru-RU" sz="2000" b="1" dirty="0" smtClean="0">
                <a:solidFill>
                  <a:srgbClr val="960000"/>
                </a:solidFill>
                <a:cs typeface="Arial" panose="020B0604020202020204" pitchFamily="34" charset="0"/>
              </a:rPr>
              <a:t>на 98 человека </a:t>
            </a:r>
            <a:r>
              <a:rPr lang="ru-RU" sz="2000" b="1" dirty="0" smtClean="0">
                <a:solidFill>
                  <a:srgbClr val="0037A4"/>
                </a:solidFill>
                <a:cs typeface="Arial" panose="020B0604020202020204" pitchFamily="34" charset="0"/>
              </a:rPr>
              <a:t>меньше.</a:t>
            </a:r>
            <a:endParaRPr lang="ru-RU" sz="2000" b="1" dirty="0">
              <a:solidFill>
                <a:srgbClr val="0037A4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37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endParaRPr lang="ru-RU" sz="2000" b="1" dirty="0" smtClean="0">
              <a:solidFill>
                <a:srgbClr val="0037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2" name="Рисунок 10" descr="http://protown.ru/netcat_files/Image/gerb_sa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01" y="164638"/>
            <a:ext cx="1914733" cy="21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144116"/>
            <a:ext cx="864096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Заболеваемость туберкулезом всего населения Самарской области (на 100 тысяч населения, 2015-2017 гг.)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371364" y="908720"/>
          <a:ext cx="756084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2257" y="1966578"/>
            <a:ext cx="1277370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2C4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C4D76"/>
                </a:solidFill>
              </a:rPr>
              <a:t>2 480 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0451" y="2493987"/>
            <a:ext cx="1278352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B84A00"/>
                </a:solidFill>
              </a:rPr>
              <a:t>2 471 чел.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1325" y="3140968"/>
            <a:ext cx="1224135" cy="298376"/>
          </a:xfrm>
          <a:prstGeom prst="rect">
            <a:avLst/>
          </a:prstGeom>
          <a:solidFill>
            <a:schemeClr val="bg1"/>
          </a:solidFill>
          <a:ln w="28575"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000"/>
                </a:solidFill>
              </a:rPr>
              <a:t>2 118 чел.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25959" y="1097360"/>
            <a:ext cx="3456384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Пик заболеваемости </a:t>
            </a:r>
            <a:r>
              <a:rPr lang="ru-RU" b="1" dirty="0">
                <a:solidFill>
                  <a:srgbClr val="002060"/>
                </a:solidFill>
              </a:rPr>
              <a:t>туберкулезом </a:t>
            </a:r>
            <a:r>
              <a:rPr lang="ru-RU" b="1" dirty="0">
                <a:solidFill>
                  <a:srgbClr val="C00000"/>
                </a:solidFill>
              </a:rPr>
              <a:t>всего населения </a:t>
            </a:r>
            <a:r>
              <a:rPr lang="ru-RU" b="1" dirty="0">
                <a:solidFill>
                  <a:srgbClr val="002060"/>
                </a:solidFill>
              </a:rPr>
              <a:t>в Самарской области – </a:t>
            </a:r>
            <a:r>
              <a:rPr lang="ru-RU" b="1" dirty="0">
                <a:solidFill>
                  <a:srgbClr val="C00000"/>
                </a:solidFill>
              </a:rPr>
              <a:t>2013</a:t>
            </a:r>
            <a:r>
              <a:rPr lang="ru-RU" b="1" dirty="0">
                <a:solidFill>
                  <a:srgbClr val="002060"/>
                </a:solidFill>
              </a:rPr>
              <a:t> год: заболеваемость </a:t>
            </a:r>
            <a:r>
              <a:rPr lang="ru-RU" b="1" dirty="0">
                <a:solidFill>
                  <a:srgbClr val="C00000"/>
                </a:solidFill>
              </a:rPr>
              <a:t>95,6</a:t>
            </a:r>
            <a:r>
              <a:rPr lang="ru-RU" b="1" dirty="0">
                <a:solidFill>
                  <a:srgbClr val="002060"/>
                </a:solidFill>
              </a:rPr>
              <a:t> на 100 тыс. населения, заболело туберкулезом на территории региона </a:t>
            </a:r>
            <a:r>
              <a:rPr lang="ru-RU" b="1" dirty="0">
                <a:solidFill>
                  <a:srgbClr val="C00000"/>
                </a:solidFill>
              </a:rPr>
              <a:t>3 072 </a:t>
            </a:r>
            <a:r>
              <a:rPr lang="ru-RU" b="1" dirty="0">
                <a:solidFill>
                  <a:srgbClr val="002060"/>
                </a:solidFill>
              </a:rPr>
              <a:t>человек.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За </a:t>
            </a:r>
            <a:r>
              <a:rPr lang="ru-RU" b="1" dirty="0">
                <a:solidFill>
                  <a:srgbClr val="C00000"/>
                </a:solidFill>
              </a:rPr>
              <a:t>5 лет </a:t>
            </a:r>
            <a:r>
              <a:rPr lang="ru-RU" b="1" dirty="0">
                <a:solidFill>
                  <a:srgbClr val="002060"/>
                </a:solidFill>
              </a:rPr>
              <a:t>заболеваемость всего населения </a:t>
            </a:r>
            <a:r>
              <a:rPr lang="ru-RU" b="1" dirty="0">
                <a:solidFill>
                  <a:srgbClr val="C00000"/>
                </a:solidFill>
              </a:rPr>
              <a:t>снизилась на 30,9%.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2017 году </a:t>
            </a:r>
            <a:r>
              <a:rPr lang="ru-RU" b="1" dirty="0">
                <a:solidFill>
                  <a:srgbClr val="002060"/>
                </a:solidFill>
              </a:rPr>
              <a:t>на территории региона заболело </a:t>
            </a:r>
            <a:r>
              <a:rPr lang="ru-RU" b="1" dirty="0">
                <a:solidFill>
                  <a:srgbClr val="C00000"/>
                </a:solidFill>
              </a:rPr>
              <a:t>на 954</a:t>
            </a:r>
            <a:r>
              <a:rPr lang="ru-RU" b="1" dirty="0">
                <a:solidFill>
                  <a:srgbClr val="002060"/>
                </a:solidFill>
              </a:rPr>
              <a:t> человека </a:t>
            </a:r>
            <a:r>
              <a:rPr lang="ru-RU" b="1" dirty="0">
                <a:solidFill>
                  <a:srgbClr val="C00000"/>
                </a:solidFill>
              </a:rPr>
              <a:t>меньше, </a:t>
            </a:r>
            <a:r>
              <a:rPr lang="ru-RU" b="1" dirty="0">
                <a:solidFill>
                  <a:srgbClr val="002060"/>
                </a:solidFill>
              </a:rPr>
              <a:t>чем в 2013 году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03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1049" y="189782"/>
            <a:ext cx="10023894" cy="75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/>
          </a:p>
          <a:p>
            <a:pPr algn="ctr"/>
            <a:endPara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Заболеваемость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туберкулезом всего населения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городов Самарской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alt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100 тысяч населения,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гг.)</a:t>
            </a:r>
            <a:b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51736508"/>
              </p:ext>
            </p:extLst>
          </p:nvPr>
        </p:nvGraphicFramePr>
        <p:xfrm>
          <a:off x="810883" y="1064723"/>
          <a:ext cx="940950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9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0"/>
            <a:ext cx="8640960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Заболеваемость туберкулезом постоянного населения Самарской области (на 100 тысяч населения, 2015-2017 гг.)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508958" y="936104"/>
          <a:ext cx="774728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32086" y="1277280"/>
            <a:ext cx="4104456" cy="4869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Пик заболеваемости</a:t>
            </a:r>
            <a:r>
              <a:rPr lang="ru-RU" b="1" dirty="0">
                <a:solidFill>
                  <a:srgbClr val="002060"/>
                </a:solidFill>
              </a:rPr>
              <a:t> туберкулезом </a:t>
            </a:r>
            <a:r>
              <a:rPr lang="ru-RU" b="1" dirty="0">
                <a:solidFill>
                  <a:srgbClr val="C00000"/>
                </a:solidFill>
              </a:rPr>
              <a:t>постоянного населения </a:t>
            </a:r>
            <a:r>
              <a:rPr lang="ru-RU" b="1" dirty="0">
                <a:solidFill>
                  <a:srgbClr val="002060"/>
                </a:solidFill>
              </a:rPr>
              <a:t>Самарской области – </a:t>
            </a:r>
            <a:r>
              <a:rPr lang="ru-RU" b="1" dirty="0">
                <a:solidFill>
                  <a:srgbClr val="C00000"/>
                </a:solidFill>
              </a:rPr>
              <a:t>2013</a:t>
            </a:r>
            <a:r>
              <a:rPr lang="ru-RU" b="1" dirty="0">
                <a:solidFill>
                  <a:srgbClr val="002060"/>
                </a:solidFill>
              </a:rPr>
              <a:t> год: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заболеваемость – </a:t>
            </a:r>
            <a:r>
              <a:rPr lang="ru-RU" b="1" dirty="0">
                <a:solidFill>
                  <a:srgbClr val="C00000"/>
                </a:solidFill>
              </a:rPr>
              <a:t>76,7</a:t>
            </a:r>
            <a:r>
              <a:rPr lang="ru-RU" b="1" dirty="0">
                <a:solidFill>
                  <a:srgbClr val="002060"/>
                </a:solidFill>
              </a:rPr>
              <a:t> на 100 тыс. населения, заболело туберкулезом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2 464 </a:t>
            </a:r>
            <a:r>
              <a:rPr lang="ru-RU" b="1" dirty="0">
                <a:solidFill>
                  <a:srgbClr val="002060"/>
                </a:solidFill>
              </a:rPr>
              <a:t>жителя региона.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За </a:t>
            </a:r>
            <a:r>
              <a:rPr lang="ru-RU" b="1" dirty="0">
                <a:solidFill>
                  <a:srgbClr val="C00000"/>
                </a:solidFill>
              </a:rPr>
              <a:t>5 лет </a:t>
            </a:r>
            <a:r>
              <a:rPr lang="ru-RU" b="1" dirty="0">
                <a:solidFill>
                  <a:srgbClr val="002060"/>
                </a:solidFill>
              </a:rPr>
              <a:t>заболеваемость постоянного населения </a:t>
            </a:r>
            <a:r>
              <a:rPr lang="ru-RU" b="1" dirty="0">
                <a:solidFill>
                  <a:srgbClr val="C00000"/>
                </a:solidFill>
              </a:rPr>
              <a:t>снизилась на 48,4%.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2017</a:t>
            </a:r>
            <a:r>
              <a:rPr lang="ru-RU" b="1" dirty="0">
                <a:solidFill>
                  <a:srgbClr val="002060"/>
                </a:solidFill>
              </a:rPr>
              <a:t> году заболело туберкулезом </a:t>
            </a:r>
            <a:r>
              <a:rPr lang="ru-RU" b="1" dirty="0">
                <a:solidFill>
                  <a:srgbClr val="C00000"/>
                </a:solidFill>
              </a:rPr>
              <a:t>на 809 </a:t>
            </a:r>
            <a:r>
              <a:rPr lang="ru-RU" b="1" dirty="0">
                <a:solidFill>
                  <a:srgbClr val="002060"/>
                </a:solidFill>
              </a:rPr>
              <a:t>жителей региона </a:t>
            </a:r>
            <a:r>
              <a:rPr lang="ru-RU" b="1" dirty="0">
                <a:solidFill>
                  <a:srgbClr val="C00000"/>
                </a:solidFill>
              </a:rPr>
              <a:t>меньше, </a:t>
            </a:r>
            <a:r>
              <a:rPr lang="ru-RU" b="1" dirty="0">
                <a:solidFill>
                  <a:srgbClr val="002060"/>
                </a:solidFill>
              </a:rPr>
              <a:t>чем в 2013 году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3392" y="2159099"/>
            <a:ext cx="1296144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2C4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C4D76"/>
                </a:solidFill>
              </a:rPr>
              <a:t>1 972 чел.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8382" y="2772666"/>
            <a:ext cx="1278352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AC4600"/>
                </a:solidFill>
              </a:rPr>
              <a:t>1 941 чел.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6695" y="3386233"/>
            <a:ext cx="1224135" cy="298376"/>
          </a:xfrm>
          <a:prstGeom prst="rect">
            <a:avLst/>
          </a:prstGeom>
          <a:solidFill>
            <a:schemeClr val="bg1"/>
          </a:solidFill>
          <a:ln w="28575">
            <a:solidFill>
              <a:srgbClr val="00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5000"/>
                </a:solidFill>
              </a:rPr>
              <a:t>1 655 чел. </a:t>
            </a:r>
          </a:p>
        </p:txBody>
      </p:sp>
    </p:spTree>
    <p:extLst>
      <p:ext uri="{BB962C8B-B14F-4D97-AF65-F5344CB8AC3E}">
        <p14:creationId xmlns:p14="http://schemas.microsoft.com/office/powerpoint/2010/main" val="3438271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3402</Words>
  <Application>Microsoft Office PowerPoint</Application>
  <PresentationFormat>Широкоэкранный</PresentationFormat>
  <Paragraphs>449</Paragraphs>
  <Slides>34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SimSun</vt:lpstr>
      <vt:lpstr>Arial</vt:lpstr>
      <vt:lpstr>Calibri</vt:lpstr>
      <vt:lpstr>Calibri Light</vt:lpstr>
      <vt:lpstr>Times New Roman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эпидемиологические показатели по туберкулезу в Самарской области  (на 100 тыс. населения, 2013-2017 гг.)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Численность больных туберкулезом и контактных лиц, состоящих под наблюдением врача-фтизиатра (Самарская область, 2013-2017 гг.)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664</cp:revision>
  <cp:lastPrinted>2017-03-20T11:54:15Z</cp:lastPrinted>
  <dcterms:created xsi:type="dcterms:W3CDTF">2016-02-13T06:43:58Z</dcterms:created>
  <dcterms:modified xsi:type="dcterms:W3CDTF">2018-04-04T02:43:27Z</dcterms:modified>
</cp:coreProperties>
</file>